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71" r:id="rId7"/>
    <p:sldId id="257" r:id="rId8"/>
    <p:sldId id="275" r:id="rId9"/>
    <p:sldId id="273" r:id="rId10"/>
    <p:sldId id="272" r:id="rId11"/>
    <p:sldId id="270" r:id="rId12"/>
    <p:sldId id="263" r:id="rId13"/>
    <p:sldId id="276" r:id="rId14"/>
    <p:sldId id="278" r:id="rId15"/>
    <p:sldId id="279" r:id="rId16"/>
    <p:sldId id="277"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68" r:id="rId30"/>
    <p:sldId id="292" r:id="rId31"/>
    <p:sldId id="266" r:id="rId32"/>
    <p:sldId id="293" r:id="rId33"/>
    <p:sldId id="294" r:id="rId3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Jankauskienė" initials="RJ" lastIdx="0" clrIdx="0">
    <p:extLst>
      <p:ext uri="{19B8F6BF-5375-455C-9EA6-DF929625EA0E}">
        <p15:presenceInfo xmlns:p15="http://schemas.microsoft.com/office/powerpoint/2012/main" userId="S-1-5-21-3399815213-4044699330-3040228767-19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EE2"/>
    <a:srgbClr val="FD968B"/>
    <a:srgbClr val="DCC4EE"/>
    <a:srgbClr val="9954CC"/>
    <a:srgbClr val="F4AD7C"/>
    <a:srgbClr val="D31703"/>
    <a:srgbClr val="FB1C05"/>
    <a:srgbClr val="FC3520"/>
    <a:srgbClr val="FC5B4A"/>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10" d="100"/>
          <a:sy n="110"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lt.wikipedia.org/wiki/Molekulin%C4%97_biologija" TargetMode="External"/><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hyperlink" Target="https://lt.wikipedia.org/wiki/Genetika" TargetMode="External"/><Relationship Id="rId1" Type="http://schemas.openxmlformats.org/officeDocument/2006/relationships/hyperlink" Target="https://lt.wikipedia.org/wiki/Mikrobiologija" TargetMode="External"/><Relationship Id="rId6" Type="http://schemas.openxmlformats.org/officeDocument/2006/relationships/hyperlink" Target="https://lt.wikipedia.org/wiki/Informatika" TargetMode="External"/><Relationship Id="rId11" Type="http://schemas.openxmlformats.org/officeDocument/2006/relationships/image" Target="../media/image9.jpg"/><Relationship Id="rId5" Type="http://schemas.openxmlformats.org/officeDocument/2006/relationships/hyperlink" Target="https://lt.wikipedia.org/wiki/Biofizika" TargetMode="External"/><Relationship Id="rId10" Type="http://schemas.openxmlformats.org/officeDocument/2006/relationships/image" Target="../media/image8.jpg"/><Relationship Id="rId4" Type="http://schemas.openxmlformats.org/officeDocument/2006/relationships/hyperlink" Target="https://lt.wikipedia.org/wiki/Biochemija" TargetMode="External"/><Relationship Id="rId9" Type="http://schemas.openxmlformats.org/officeDocument/2006/relationships/image" Target="../media/image7.gif"/></Relationships>
</file>

<file path=ppt/diagrams/_rels/drawing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lt.wikipedia.org/wiki/Genetika" TargetMode="External"/><Relationship Id="rId7" Type="http://schemas.openxmlformats.org/officeDocument/2006/relationships/hyperlink" Target="https://lt.wikipedia.org/wiki/Biochemija" TargetMode="External"/><Relationship Id="rId12"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hyperlink" Target="https://lt.wikipedia.org/wiki/Mikrobiologija" TargetMode="External"/><Relationship Id="rId6" Type="http://schemas.openxmlformats.org/officeDocument/2006/relationships/image" Target="../media/image7.gif"/><Relationship Id="rId11" Type="http://schemas.openxmlformats.org/officeDocument/2006/relationships/hyperlink" Target="https://lt.wikipedia.org/wiki/Informatika" TargetMode="External"/><Relationship Id="rId5" Type="http://schemas.openxmlformats.org/officeDocument/2006/relationships/hyperlink" Target="https://lt.wikipedia.org/wiki/Molekulin%C4%97_biologija" TargetMode="External"/><Relationship Id="rId10" Type="http://schemas.openxmlformats.org/officeDocument/2006/relationships/image" Target="../media/image9.jpg"/><Relationship Id="rId4" Type="http://schemas.openxmlformats.org/officeDocument/2006/relationships/image" Target="../media/image6.jpeg"/><Relationship Id="rId9" Type="http://schemas.openxmlformats.org/officeDocument/2006/relationships/hyperlink" Target="https://lt.wikipedia.org/wiki/Biofizik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B36FE-14F0-4B49-83AD-F402C513B36A}"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lt-LT"/>
        </a:p>
      </dgm:t>
    </dgm:pt>
    <dgm:pt modelId="{91118283-C0FA-4534-B492-01B12E013572}">
      <dgm:prSet phldrT="[Tekstas]" custT="1"/>
      <dgm:spPr>
        <a:solidFill>
          <a:schemeClr val="accent1">
            <a:lumMod val="40000"/>
            <a:lumOff val="60000"/>
          </a:schemeClr>
        </a:solidFill>
      </dgm:spPr>
      <dgm:t>
        <a:bodyPr vert="horz"/>
        <a:lstStyle/>
        <a:p>
          <a:r>
            <a:rPr lang="lt-LT" sz="1800" dirty="0">
              <a:solidFill>
                <a:schemeClr val="tx1"/>
              </a:solidFill>
              <a:latin typeface="Cambria" panose="02040503050406030204" pitchFamily="18" charset="0"/>
              <a:hlinkClick xmlns:r="http://schemas.openxmlformats.org/officeDocument/2006/relationships" r:id="rId1"/>
            </a:rPr>
            <a:t>Mikrobiologija</a:t>
          </a:r>
          <a:endParaRPr lang="lt-LT" sz="1800" dirty="0">
            <a:solidFill>
              <a:schemeClr val="tx1"/>
            </a:solidFill>
            <a:latin typeface="Cambria" panose="02040503050406030204" pitchFamily="18" charset="0"/>
          </a:endParaRPr>
        </a:p>
      </dgm:t>
    </dgm:pt>
    <dgm:pt modelId="{D2D6F7A3-50CF-4AF4-BB67-DC7BB9E77440}" type="parTrans" cxnId="{2E9B2084-C34B-40A1-B071-1060CDE46990}">
      <dgm:prSet/>
      <dgm:spPr/>
      <dgm:t>
        <a:bodyPr/>
        <a:lstStyle/>
        <a:p>
          <a:endParaRPr lang="lt-LT"/>
        </a:p>
      </dgm:t>
    </dgm:pt>
    <dgm:pt modelId="{542F56EA-D667-49D7-9D73-DAAF9537FD1E}" type="sibTrans" cxnId="{2E9B2084-C34B-40A1-B071-1060CDE46990}">
      <dgm:prSet/>
      <dgm:spPr/>
      <dgm:t>
        <a:bodyPr/>
        <a:lstStyle/>
        <a:p>
          <a:endParaRPr lang="lt-LT"/>
        </a:p>
      </dgm:t>
    </dgm:pt>
    <dgm:pt modelId="{D00A4395-FA63-440B-8FF1-37624660EAAA}">
      <dgm:prSet phldrT="[Tekstas]" custT="1"/>
      <dgm:spPr>
        <a:solidFill>
          <a:schemeClr val="accent1">
            <a:lumMod val="40000"/>
            <a:lumOff val="60000"/>
          </a:schemeClr>
        </a:solidFill>
      </dgm:spPr>
      <dgm:t>
        <a:bodyPr/>
        <a:lstStyle/>
        <a:p>
          <a:r>
            <a:rPr lang="lt-LT" sz="2000" dirty="0">
              <a:solidFill>
                <a:srgbClr val="C00000"/>
              </a:solidFill>
              <a:latin typeface="Cambria" panose="02040503050406030204" pitchFamily="18" charset="0"/>
              <a:hlinkClick xmlns:r="http://schemas.openxmlformats.org/officeDocument/2006/relationships" r:id="rId2"/>
            </a:rPr>
            <a:t>Genetika</a:t>
          </a:r>
          <a:endParaRPr lang="lt-LT" sz="2000" dirty="0">
            <a:solidFill>
              <a:srgbClr val="C00000"/>
            </a:solidFill>
            <a:latin typeface="Cambria" panose="02040503050406030204" pitchFamily="18" charset="0"/>
          </a:endParaRPr>
        </a:p>
      </dgm:t>
    </dgm:pt>
    <dgm:pt modelId="{5A5D702E-AF70-4FB7-A107-40F05E829216}" type="parTrans" cxnId="{BD1695CA-8B29-4228-9D01-F371E6ABFF80}">
      <dgm:prSet/>
      <dgm:spPr/>
      <dgm:t>
        <a:bodyPr/>
        <a:lstStyle/>
        <a:p>
          <a:endParaRPr lang="lt-LT"/>
        </a:p>
      </dgm:t>
    </dgm:pt>
    <dgm:pt modelId="{AA49D76F-F3AE-430F-8162-D6164A6D84B0}" type="sibTrans" cxnId="{BD1695CA-8B29-4228-9D01-F371E6ABFF80}">
      <dgm:prSet/>
      <dgm:spPr/>
      <dgm:t>
        <a:bodyPr/>
        <a:lstStyle/>
        <a:p>
          <a:endParaRPr lang="lt-LT"/>
        </a:p>
      </dgm:t>
    </dgm:pt>
    <dgm:pt modelId="{D0853350-5A49-48E2-8259-2EB660F282BF}">
      <dgm:prSet phldrT="[Tekstas]" custT="1"/>
      <dgm:spPr>
        <a:solidFill>
          <a:schemeClr val="accent1">
            <a:lumMod val="40000"/>
            <a:lumOff val="60000"/>
          </a:schemeClr>
        </a:solidFill>
      </dgm:spPr>
      <dgm:t>
        <a:bodyPr/>
        <a:lstStyle/>
        <a:p>
          <a:r>
            <a:rPr lang="lt-LT" sz="2000" dirty="0">
              <a:latin typeface="Cambria" panose="02040503050406030204" pitchFamily="18" charset="0"/>
              <a:hlinkClick xmlns:r="http://schemas.openxmlformats.org/officeDocument/2006/relationships" r:id="rId3"/>
            </a:rPr>
            <a:t>Molekulinė</a:t>
          </a:r>
        </a:p>
        <a:p>
          <a:r>
            <a:rPr lang="lt-LT" sz="2000" dirty="0">
              <a:latin typeface="Cambria" panose="02040503050406030204" pitchFamily="18" charset="0"/>
              <a:hlinkClick xmlns:r="http://schemas.openxmlformats.org/officeDocument/2006/relationships" r:id="rId3"/>
            </a:rPr>
            <a:t>biologija</a:t>
          </a:r>
          <a:endParaRPr lang="lt-LT" sz="2000" dirty="0">
            <a:latin typeface="Cambria" panose="02040503050406030204" pitchFamily="18" charset="0"/>
          </a:endParaRPr>
        </a:p>
      </dgm:t>
    </dgm:pt>
    <dgm:pt modelId="{9B1A4790-B746-4665-88DA-2AB38F46FBEA}" type="parTrans" cxnId="{17B38119-C0EF-43F8-95E5-A7C37368B657}">
      <dgm:prSet/>
      <dgm:spPr/>
      <dgm:t>
        <a:bodyPr/>
        <a:lstStyle/>
        <a:p>
          <a:endParaRPr lang="lt-LT"/>
        </a:p>
      </dgm:t>
    </dgm:pt>
    <dgm:pt modelId="{F1C1DCD9-AEF5-4DC5-8254-EEA947EE5FFF}" type="sibTrans" cxnId="{17B38119-C0EF-43F8-95E5-A7C37368B657}">
      <dgm:prSet/>
      <dgm:spPr/>
      <dgm:t>
        <a:bodyPr/>
        <a:lstStyle/>
        <a:p>
          <a:endParaRPr lang="lt-LT"/>
        </a:p>
      </dgm:t>
    </dgm:pt>
    <dgm:pt modelId="{9814D1DB-F6E0-400F-B6E2-215DEEE904FE}">
      <dgm:prSet phldrT="[Tekstas]" custT="1"/>
      <dgm:spPr>
        <a:solidFill>
          <a:schemeClr val="accent1">
            <a:lumMod val="40000"/>
            <a:lumOff val="60000"/>
          </a:schemeClr>
        </a:solidFill>
      </dgm:spPr>
      <dgm:t>
        <a:bodyPr/>
        <a:lstStyle/>
        <a:p>
          <a:r>
            <a:rPr lang="lt-LT" sz="2000" dirty="0">
              <a:latin typeface="Cambria" panose="02040503050406030204" pitchFamily="18" charset="0"/>
              <a:hlinkClick xmlns:r="http://schemas.openxmlformats.org/officeDocument/2006/relationships" r:id="rId4"/>
            </a:rPr>
            <a:t>Biochemija</a:t>
          </a:r>
          <a:endParaRPr lang="lt-LT" sz="2000" dirty="0">
            <a:latin typeface="Cambria" panose="02040503050406030204" pitchFamily="18" charset="0"/>
          </a:endParaRPr>
        </a:p>
      </dgm:t>
    </dgm:pt>
    <dgm:pt modelId="{1DE45008-4451-438F-A017-C6644880C2CD}" type="parTrans" cxnId="{A32E9D09-A64E-45B6-85E8-A2E887BADA25}">
      <dgm:prSet/>
      <dgm:spPr/>
      <dgm:t>
        <a:bodyPr/>
        <a:lstStyle/>
        <a:p>
          <a:endParaRPr lang="lt-LT"/>
        </a:p>
      </dgm:t>
    </dgm:pt>
    <dgm:pt modelId="{EA092072-39FC-469B-B57D-5326EACE16EC}" type="sibTrans" cxnId="{A32E9D09-A64E-45B6-85E8-A2E887BADA25}">
      <dgm:prSet/>
      <dgm:spPr/>
      <dgm:t>
        <a:bodyPr/>
        <a:lstStyle/>
        <a:p>
          <a:endParaRPr lang="lt-LT"/>
        </a:p>
      </dgm:t>
    </dgm:pt>
    <dgm:pt modelId="{4C7A2AD9-E923-46FB-AE57-F0A38457C961}">
      <dgm:prSet phldrT="[Tekstas]" custT="1"/>
      <dgm:spPr>
        <a:solidFill>
          <a:schemeClr val="accent1">
            <a:lumMod val="40000"/>
            <a:lumOff val="60000"/>
          </a:schemeClr>
        </a:solidFill>
      </dgm:spPr>
      <dgm:t>
        <a:bodyPr/>
        <a:lstStyle/>
        <a:p>
          <a:r>
            <a:rPr lang="lt-LT" sz="2000" dirty="0">
              <a:latin typeface="Cambria" panose="02040503050406030204" pitchFamily="18" charset="0"/>
              <a:hlinkClick xmlns:r="http://schemas.openxmlformats.org/officeDocument/2006/relationships" r:id="rId5"/>
            </a:rPr>
            <a:t>Biofizika</a:t>
          </a:r>
          <a:endParaRPr lang="lt-LT" sz="2000" dirty="0">
            <a:latin typeface="Cambria" panose="02040503050406030204" pitchFamily="18" charset="0"/>
          </a:endParaRPr>
        </a:p>
      </dgm:t>
    </dgm:pt>
    <dgm:pt modelId="{3FF95A6A-2ED4-49DC-8530-5064905D08CB}" type="parTrans" cxnId="{4619BD67-EDAA-402A-AC32-417772945862}">
      <dgm:prSet/>
      <dgm:spPr/>
      <dgm:t>
        <a:bodyPr/>
        <a:lstStyle/>
        <a:p>
          <a:endParaRPr lang="lt-LT"/>
        </a:p>
      </dgm:t>
    </dgm:pt>
    <dgm:pt modelId="{1C069F44-C028-4463-9259-8A24F77397D4}" type="sibTrans" cxnId="{4619BD67-EDAA-402A-AC32-417772945862}">
      <dgm:prSet/>
      <dgm:spPr/>
      <dgm:t>
        <a:bodyPr/>
        <a:lstStyle/>
        <a:p>
          <a:endParaRPr lang="lt-LT"/>
        </a:p>
      </dgm:t>
    </dgm:pt>
    <dgm:pt modelId="{977959BF-C647-4D3D-A06D-E3B06E337AED}">
      <dgm:prSet phldrT="[Tekstas]" custT="1"/>
      <dgm:spPr>
        <a:solidFill>
          <a:schemeClr val="accent1">
            <a:lumMod val="40000"/>
            <a:lumOff val="60000"/>
          </a:schemeClr>
        </a:solidFill>
      </dgm:spPr>
      <dgm:t>
        <a:bodyPr/>
        <a:lstStyle/>
        <a:p>
          <a:r>
            <a:rPr lang="lt-LT" sz="2000" dirty="0">
              <a:latin typeface="Cambria" panose="02040503050406030204" pitchFamily="18" charset="0"/>
              <a:hlinkClick xmlns:r="http://schemas.openxmlformats.org/officeDocument/2006/relationships" r:id="rId6"/>
            </a:rPr>
            <a:t>Informatika</a:t>
          </a:r>
          <a:endParaRPr lang="lt-LT" sz="2000" dirty="0">
            <a:latin typeface="Cambria" panose="02040503050406030204" pitchFamily="18" charset="0"/>
          </a:endParaRPr>
        </a:p>
      </dgm:t>
    </dgm:pt>
    <dgm:pt modelId="{F12F302D-C89A-4156-ABAD-1C7972064437}" type="parTrans" cxnId="{3C263ADA-2636-4C1E-9A69-82153F01CFFA}">
      <dgm:prSet/>
      <dgm:spPr/>
      <dgm:t>
        <a:bodyPr/>
        <a:lstStyle/>
        <a:p>
          <a:endParaRPr lang="lt-LT"/>
        </a:p>
      </dgm:t>
    </dgm:pt>
    <dgm:pt modelId="{44F210B6-3A5B-4693-B589-B9205A0C1E72}" type="sibTrans" cxnId="{3C263ADA-2636-4C1E-9A69-82153F01CFFA}">
      <dgm:prSet/>
      <dgm:spPr/>
      <dgm:t>
        <a:bodyPr/>
        <a:lstStyle/>
        <a:p>
          <a:endParaRPr lang="lt-LT"/>
        </a:p>
      </dgm:t>
    </dgm:pt>
    <dgm:pt modelId="{08B02883-0D51-411A-B786-0F706379890D}" type="pres">
      <dgm:prSet presAssocID="{78BB36FE-14F0-4B49-83AD-F402C513B36A}" presName="Name0" presStyleCnt="0">
        <dgm:presLayoutVars>
          <dgm:dir/>
          <dgm:resizeHandles val="exact"/>
        </dgm:presLayoutVars>
      </dgm:prSet>
      <dgm:spPr/>
    </dgm:pt>
    <dgm:pt modelId="{91100543-F9C4-47A8-9C78-F30D7693E1B1}" type="pres">
      <dgm:prSet presAssocID="{78BB36FE-14F0-4B49-83AD-F402C513B36A}" presName="fgShape" presStyleLbl="fgShp" presStyleIdx="0" presStyleCnt="1"/>
      <dgm:spPr>
        <a:solidFill>
          <a:schemeClr val="accent1">
            <a:lumMod val="75000"/>
          </a:schemeClr>
        </a:solidFill>
      </dgm:spPr>
    </dgm:pt>
    <dgm:pt modelId="{79850B29-30E3-4725-9269-8A5578CD9B6D}" type="pres">
      <dgm:prSet presAssocID="{78BB36FE-14F0-4B49-83AD-F402C513B36A}" presName="linComp" presStyleCnt="0"/>
      <dgm:spPr/>
    </dgm:pt>
    <dgm:pt modelId="{3C9E43E8-58F9-47D7-B423-369A178E6254}" type="pres">
      <dgm:prSet presAssocID="{91118283-C0FA-4534-B492-01B12E013572}" presName="compNode" presStyleCnt="0"/>
      <dgm:spPr/>
    </dgm:pt>
    <dgm:pt modelId="{79FD9BA6-E96E-4A0B-A2DD-AFCFF9D313F8}" type="pres">
      <dgm:prSet presAssocID="{91118283-C0FA-4534-B492-01B12E013572}" presName="bkgdShape" presStyleLbl="node1" presStyleIdx="0" presStyleCnt="6"/>
      <dgm:spPr/>
    </dgm:pt>
    <dgm:pt modelId="{82376CBE-4B6C-4E51-99E5-6572E5248DB0}" type="pres">
      <dgm:prSet presAssocID="{91118283-C0FA-4534-B492-01B12E013572}" presName="nodeTx" presStyleLbl="node1" presStyleIdx="0" presStyleCnt="6">
        <dgm:presLayoutVars>
          <dgm:bulletEnabled val="1"/>
        </dgm:presLayoutVars>
      </dgm:prSet>
      <dgm:spPr/>
    </dgm:pt>
    <dgm:pt modelId="{B9015692-F1C3-4EB9-A0CD-5DC072BA26B6}" type="pres">
      <dgm:prSet presAssocID="{91118283-C0FA-4534-B492-01B12E013572}" presName="invisiNode" presStyleLbl="node1" presStyleIdx="0" presStyleCnt="6"/>
      <dgm:spPr/>
    </dgm:pt>
    <dgm:pt modelId="{6BAB70D9-96E3-4606-BB50-A85657C9B48E}" type="pres">
      <dgm:prSet presAssocID="{91118283-C0FA-4534-B492-01B12E013572}" presName="imagNode" presStyleLbl="fgImgPlace1" presStyleIdx="0"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690E82F2-9C4A-4E7B-B8B3-5B3A49FDE56E}" type="pres">
      <dgm:prSet presAssocID="{542F56EA-D667-49D7-9D73-DAAF9537FD1E}" presName="sibTrans" presStyleLbl="sibTrans2D1" presStyleIdx="0" presStyleCnt="0"/>
      <dgm:spPr/>
    </dgm:pt>
    <dgm:pt modelId="{2CA402D9-528F-4DB8-AE93-722ADD1B19BC}" type="pres">
      <dgm:prSet presAssocID="{D00A4395-FA63-440B-8FF1-37624660EAAA}" presName="compNode" presStyleCnt="0"/>
      <dgm:spPr/>
    </dgm:pt>
    <dgm:pt modelId="{97F1BA9E-9985-4C70-AD89-F942861B3CA0}" type="pres">
      <dgm:prSet presAssocID="{D00A4395-FA63-440B-8FF1-37624660EAAA}" presName="bkgdShape" presStyleLbl="node1" presStyleIdx="1" presStyleCnt="6"/>
      <dgm:spPr/>
    </dgm:pt>
    <dgm:pt modelId="{9299FA16-A45E-4D54-A4BE-FD810D5F90CC}" type="pres">
      <dgm:prSet presAssocID="{D00A4395-FA63-440B-8FF1-37624660EAAA}" presName="nodeTx" presStyleLbl="node1" presStyleIdx="1" presStyleCnt="6">
        <dgm:presLayoutVars>
          <dgm:bulletEnabled val="1"/>
        </dgm:presLayoutVars>
      </dgm:prSet>
      <dgm:spPr/>
    </dgm:pt>
    <dgm:pt modelId="{E46F4966-BC0F-4274-8880-F32697E5267C}" type="pres">
      <dgm:prSet presAssocID="{D00A4395-FA63-440B-8FF1-37624660EAAA}" presName="invisiNode" presStyleLbl="node1" presStyleIdx="1" presStyleCnt="6"/>
      <dgm:spPr/>
    </dgm:pt>
    <dgm:pt modelId="{731A8BC2-6418-485E-AAAE-19BFA9EF16DA}" type="pres">
      <dgm:prSet presAssocID="{D00A4395-FA63-440B-8FF1-37624660EAAA}" presName="imagNode" presStyleLbl="fgImgPlace1" presStyleIdx="1" presStyleCnt="6"/>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50000" r="-50000"/>
          </a:stretch>
        </a:blipFill>
      </dgm:spPr>
    </dgm:pt>
    <dgm:pt modelId="{A44E65F0-1065-4ABB-A85A-07EFE59C029C}" type="pres">
      <dgm:prSet presAssocID="{AA49D76F-F3AE-430F-8162-D6164A6D84B0}" presName="sibTrans" presStyleLbl="sibTrans2D1" presStyleIdx="0" presStyleCnt="0"/>
      <dgm:spPr/>
    </dgm:pt>
    <dgm:pt modelId="{841ED024-2166-4847-AFCE-561D18FA82A0}" type="pres">
      <dgm:prSet presAssocID="{D0853350-5A49-48E2-8259-2EB660F282BF}" presName="compNode" presStyleCnt="0"/>
      <dgm:spPr/>
    </dgm:pt>
    <dgm:pt modelId="{8B23B886-3277-4E30-8B33-D9426CEFBF53}" type="pres">
      <dgm:prSet presAssocID="{D0853350-5A49-48E2-8259-2EB660F282BF}" presName="bkgdShape" presStyleLbl="node1" presStyleIdx="2" presStyleCnt="6"/>
      <dgm:spPr/>
    </dgm:pt>
    <dgm:pt modelId="{4E16B09F-F552-405E-A168-F5B8B22EBB09}" type="pres">
      <dgm:prSet presAssocID="{D0853350-5A49-48E2-8259-2EB660F282BF}" presName="nodeTx" presStyleLbl="node1" presStyleIdx="2" presStyleCnt="6">
        <dgm:presLayoutVars>
          <dgm:bulletEnabled val="1"/>
        </dgm:presLayoutVars>
      </dgm:prSet>
      <dgm:spPr/>
    </dgm:pt>
    <dgm:pt modelId="{830BCF6D-82BB-4F31-AB96-7C48A46081A2}" type="pres">
      <dgm:prSet presAssocID="{D0853350-5A49-48E2-8259-2EB660F282BF}" presName="invisiNode" presStyleLbl="node1" presStyleIdx="2" presStyleCnt="6"/>
      <dgm:spPr/>
    </dgm:pt>
    <dgm:pt modelId="{75A3D73E-80F5-40D1-80C5-7E03D80418D3}" type="pres">
      <dgm:prSet presAssocID="{D0853350-5A49-48E2-8259-2EB660F282BF}" presName="imagNode" presStyleLbl="fgImgPlace1" presStyleIdx="2" presStyleCnt="6"/>
      <dgm:spPr>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dgm:spPr>
    </dgm:pt>
    <dgm:pt modelId="{3556C624-B281-46C1-A08F-AB59D8F28F01}" type="pres">
      <dgm:prSet presAssocID="{F1C1DCD9-AEF5-4DC5-8254-EEA947EE5FFF}" presName="sibTrans" presStyleLbl="sibTrans2D1" presStyleIdx="0" presStyleCnt="0"/>
      <dgm:spPr/>
    </dgm:pt>
    <dgm:pt modelId="{7B8D9931-6BD8-4347-B3F7-E4FE30022B57}" type="pres">
      <dgm:prSet presAssocID="{9814D1DB-F6E0-400F-B6E2-215DEEE904FE}" presName="compNode" presStyleCnt="0"/>
      <dgm:spPr/>
    </dgm:pt>
    <dgm:pt modelId="{9DAC768F-EA28-4242-8A14-5C0A627FD129}" type="pres">
      <dgm:prSet presAssocID="{9814D1DB-F6E0-400F-B6E2-215DEEE904FE}" presName="bkgdShape" presStyleLbl="node1" presStyleIdx="3" presStyleCnt="6"/>
      <dgm:spPr/>
    </dgm:pt>
    <dgm:pt modelId="{05C3BC3A-9484-4B87-BEDD-9526E7DF681F}" type="pres">
      <dgm:prSet presAssocID="{9814D1DB-F6E0-400F-B6E2-215DEEE904FE}" presName="nodeTx" presStyleLbl="node1" presStyleIdx="3" presStyleCnt="6">
        <dgm:presLayoutVars>
          <dgm:bulletEnabled val="1"/>
        </dgm:presLayoutVars>
      </dgm:prSet>
      <dgm:spPr/>
    </dgm:pt>
    <dgm:pt modelId="{036B975D-39A0-439B-B402-4E61C6952991}" type="pres">
      <dgm:prSet presAssocID="{9814D1DB-F6E0-400F-B6E2-215DEEE904FE}" presName="invisiNode" presStyleLbl="node1" presStyleIdx="3" presStyleCnt="6"/>
      <dgm:spPr/>
    </dgm:pt>
    <dgm:pt modelId="{7D7B6BBC-2479-447B-BB45-6D1FD57CCDF7}" type="pres">
      <dgm:prSet presAssocID="{9814D1DB-F6E0-400F-B6E2-215DEEE904FE}" presName="imagNode" presStyleLbl="fgImgPlace1" presStyleIdx="3" presStyleCnt="6"/>
      <dgm:spPr>
        <a:blipFill>
          <a:blip xmlns:r="http://schemas.openxmlformats.org/officeDocument/2006/relationships" r:embed="rId10">
            <a:extLst>
              <a:ext uri="{28A0092B-C50C-407E-A947-70E740481C1C}">
                <a14:useLocalDpi xmlns:a14="http://schemas.microsoft.com/office/drawing/2010/main" val="0"/>
              </a:ext>
            </a:extLst>
          </a:blip>
          <a:srcRect/>
          <a:stretch>
            <a:fillRect l="-6000" r="-6000"/>
          </a:stretch>
        </a:blipFill>
      </dgm:spPr>
    </dgm:pt>
    <dgm:pt modelId="{66E12F61-E201-4444-8E98-99891B67CC31}" type="pres">
      <dgm:prSet presAssocID="{EA092072-39FC-469B-B57D-5326EACE16EC}" presName="sibTrans" presStyleLbl="sibTrans2D1" presStyleIdx="0" presStyleCnt="0"/>
      <dgm:spPr/>
    </dgm:pt>
    <dgm:pt modelId="{39564489-B207-452C-90D8-407CFE42BF5A}" type="pres">
      <dgm:prSet presAssocID="{4C7A2AD9-E923-46FB-AE57-F0A38457C961}" presName="compNode" presStyleCnt="0"/>
      <dgm:spPr/>
    </dgm:pt>
    <dgm:pt modelId="{8DDA782E-055E-4A68-8E47-D6679EF56984}" type="pres">
      <dgm:prSet presAssocID="{4C7A2AD9-E923-46FB-AE57-F0A38457C961}" presName="bkgdShape" presStyleLbl="node1" presStyleIdx="4" presStyleCnt="6"/>
      <dgm:spPr/>
    </dgm:pt>
    <dgm:pt modelId="{7F9D37D1-9D53-4E52-B0D6-E348BC72BB72}" type="pres">
      <dgm:prSet presAssocID="{4C7A2AD9-E923-46FB-AE57-F0A38457C961}" presName="nodeTx" presStyleLbl="node1" presStyleIdx="4" presStyleCnt="6">
        <dgm:presLayoutVars>
          <dgm:bulletEnabled val="1"/>
        </dgm:presLayoutVars>
      </dgm:prSet>
      <dgm:spPr/>
    </dgm:pt>
    <dgm:pt modelId="{29CE1BD9-85E6-4688-A66D-BC98638E3E70}" type="pres">
      <dgm:prSet presAssocID="{4C7A2AD9-E923-46FB-AE57-F0A38457C961}" presName="invisiNode" presStyleLbl="node1" presStyleIdx="4" presStyleCnt="6"/>
      <dgm:spPr/>
    </dgm:pt>
    <dgm:pt modelId="{7A39280D-AA3B-4E10-8A81-3D0888B2F5B0}" type="pres">
      <dgm:prSet presAssocID="{4C7A2AD9-E923-46FB-AE57-F0A38457C961}" presName="imagNode" presStyleLbl="fgImgPlace1" presStyleIdx="4" presStyleCnt="6"/>
      <dgm:spPr>
        <a:blipFill>
          <a:blip xmlns:r="http://schemas.openxmlformats.org/officeDocument/2006/relationships" r:embed="rId11">
            <a:extLst>
              <a:ext uri="{28A0092B-C50C-407E-A947-70E740481C1C}">
                <a14:useLocalDpi xmlns:a14="http://schemas.microsoft.com/office/drawing/2010/main" val="0"/>
              </a:ext>
            </a:extLst>
          </a:blip>
          <a:srcRect/>
          <a:stretch>
            <a:fillRect l="-17000" r="-17000"/>
          </a:stretch>
        </a:blipFill>
      </dgm:spPr>
    </dgm:pt>
    <dgm:pt modelId="{1CB93A8C-691A-42D7-AC48-9A9A4835F662}" type="pres">
      <dgm:prSet presAssocID="{1C069F44-C028-4463-9259-8A24F77397D4}" presName="sibTrans" presStyleLbl="sibTrans2D1" presStyleIdx="0" presStyleCnt="0"/>
      <dgm:spPr/>
    </dgm:pt>
    <dgm:pt modelId="{5A85F160-AB2A-4059-88DA-FC9BD2C8E6E4}" type="pres">
      <dgm:prSet presAssocID="{977959BF-C647-4D3D-A06D-E3B06E337AED}" presName="compNode" presStyleCnt="0"/>
      <dgm:spPr/>
    </dgm:pt>
    <dgm:pt modelId="{6B176EBE-C74A-4302-8E1E-CE4A5FC8A1E9}" type="pres">
      <dgm:prSet presAssocID="{977959BF-C647-4D3D-A06D-E3B06E337AED}" presName="bkgdShape" presStyleLbl="node1" presStyleIdx="5" presStyleCnt="6"/>
      <dgm:spPr/>
    </dgm:pt>
    <dgm:pt modelId="{632F729F-B24A-400E-81F9-8DD8453B83DE}" type="pres">
      <dgm:prSet presAssocID="{977959BF-C647-4D3D-A06D-E3B06E337AED}" presName="nodeTx" presStyleLbl="node1" presStyleIdx="5" presStyleCnt="6">
        <dgm:presLayoutVars>
          <dgm:bulletEnabled val="1"/>
        </dgm:presLayoutVars>
      </dgm:prSet>
      <dgm:spPr/>
    </dgm:pt>
    <dgm:pt modelId="{5F976F6D-C016-4CFF-914F-29B9121D5F67}" type="pres">
      <dgm:prSet presAssocID="{977959BF-C647-4D3D-A06D-E3B06E337AED}" presName="invisiNode" presStyleLbl="node1" presStyleIdx="5" presStyleCnt="6"/>
      <dgm:spPr/>
    </dgm:pt>
    <dgm:pt modelId="{5EB207F9-4263-455F-BB71-570357363796}" type="pres">
      <dgm:prSet presAssocID="{977959BF-C647-4D3D-A06D-E3B06E337AED}" presName="imagNode" presStyleLbl="fgImgPlace1" presStyleIdx="5" presStyleCnt="6"/>
      <dgm:spPr>
        <a:blipFill>
          <a:blip xmlns:r="http://schemas.openxmlformats.org/officeDocument/2006/relationships" r:embed="rId12">
            <a:extLst>
              <a:ext uri="{28A0092B-C50C-407E-A947-70E740481C1C}">
                <a14:useLocalDpi xmlns:a14="http://schemas.microsoft.com/office/drawing/2010/main" val="0"/>
              </a:ext>
            </a:extLst>
          </a:blip>
          <a:srcRect/>
          <a:stretch>
            <a:fillRect l="-119000" r="-119000"/>
          </a:stretch>
        </a:blipFill>
      </dgm:spPr>
    </dgm:pt>
  </dgm:ptLst>
  <dgm:cxnLst>
    <dgm:cxn modelId="{A32E9D09-A64E-45B6-85E8-A2E887BADA25}" srcId="{78BB36FE-14F0-4B49-83AD-F402C513B36A}" destId="{9814D1DB-F6E0-400F-B6E2-215DEEE904FE}" srcOrd="3" destOrd="0" parTransId="{1DE45008-4451-438F-A017-C6644880C2CD}" sibTransId="{EA092072-39FC-469B-B57D-5326EACE16EC}"/>
    <dgm:cxn modelId="{6195170C-586A-4F5D-B813-7F1B3CA18ABC}" type="presOf" srcId="{542F56EA-D667-49D7-9D73-DAAF9537FD1E}" destId="{690E82F2-9C4A-4E7B-B8B3-5B3A49FDE56E}" srcOrd="0" destOrd="0" presId="urn:microsoft.com/office/officeart/2005/8/layout/hList7"/>
    <dgm:cxn modelId="{17B38119-C0EF-43F8-95E5-A7C37368B657}" srcId="{78BB36FE-14F0-4B49-83AD-F402C513B36A}" destId="{D0853350-5A49-48E2-8259-2EB660F282BF}" srcOrd="2" destOrd="0" parTransId="{9B1A4790-B746-4665-88DA-2AB38F46FBEA}" sibTransId="{F1C1DCD9-AEF5-4DC5-8254-EEA947EE5FFF}"/>
    <dgm:cxn modelId="{0C568E22-637C-48D1-A234-7715782EEDB2}" type="presOf" srcId="{EA092072-39FC-469B-B57D-5326EACE16EC}" destId="{66E12F61-E201-4444-8E98-99891B67CC31}" srcOrd="0" destOrd="0" presId="urn:microsoft.com/office/officeart/2005/8/layout/hList7"/>
    <dgm:cxn modelId="{BFF7A523-D100-401F-BD8F-74349F5E43D7}" type="presOf" srcId="{78BB36FE-14F0-4B49-83AD-F402C513B36A}" destId="{08B02883-0D51-411A-B786-0F706379890D}" srcOrd="0" destOrd="0" presId="urn:microsoft.com/office/officeart/2005/8/layout/hList7"/>
    <dgm:cxn modelId="{72DBB623-4FE4-4305-BD2B-FF2E317D22E5}" type="presOf" srcId="{4C7A2AD9-E923-46FB-AE57-F0A38457C961}" destId="{8DDA782E-055E-4A68-8E47-D6679EF56984}" srcOrd="0" destOrd="0" presId="urn:microsoft.com/office/officeart/2005/8/layout/hList7"/>
    <dgm:cxn modelId="{371F665B-631C-43DA-92CD-34849598B58E}" type="presOf" srcId="{D00A4395-FA63-440B-8FF1-37624660EAAA}" destId="{97F1BA9E-9985-4C70-AD89-F942861B3CA0}" srcOrd="0" destOrd="0" presId="urn:microsoft.com/office/officeart/2005/8/layout/hList7"/>
    <dgm:cxn modelId="{2BC1145C-6E0A-4A12-86B7-B70B800FF870}" type="presOf" srcId="{AA49D76F-F3AE-430F-8162-D6164A6D84B0}" destId="{A44E65F0-1065-4ABB-A85A-07EFE59C029C}" srcOrd="0" destOrd="0" presId="urn:microsoft.com/office/officeart/2005/8/layout/hList7"/>
    <dgm:cxn modelId="{4619BD67-EDAA-402A-AC32-417772945862}" srcId="{78BB36FE-14F0-4B49-83AD-F402C513B36A}" destId="{4C7A2AD9-E923-46FB-AE57-F0A38457C961}" srcOrd="4" destOrd="0" parTransId="{3FF95A6A-2ED4-49DC-8530-5064905D08CB}" sibTransId="{1C069F44-C028-4463-9259-8A24F77397D4}"/>
    <dgm:cxn modelId="{EEC6FC4C-D4B5-40F3-9A0A-EF75313E2630}" type="presOf" srcId="{D00A4395-FA63-440B-8FF1-37624660EAAA}" destId="{9299FA16-A45E-4D54-A4BE-FD810D5F90CC}" srcOrd="1" destOrd="0" presId="urn:microsoft.com/office/officeart/2005/8/layout/hList7"/>
    <dgm:cxn modelId="{68E1DB71-E767-4259-A5BB-E1FAAE2A2189}" type="presOf" srcId="{9814D1DB-F6E0-400F-B6E2-215DEEE904FE}" destId="{05C3BC3A-9484-4B87-BEDD-9526E7DF681F}" srcOrd="1" destOrd="0" presId="urn:microsoft.com/office/officeart/2005/8/layout/hList7"/>
    <dgm:cxn modelId="{14900373-43B7-4DFB-B5CE-40EB28FC1892}" type="presOf" srcId="{1C069F44-C028-4463-9259-8A24F77397D4}" destId="{1CB93A8C-691A-42D7-AC48-9A9A4835F662}" srcOrd="0" destOrd="0" presId="urn:microsoft.com/office/officeart/2005/8/layout/hList7"/>
    <dgm:cxn modelId="{CE1CDA79-437D-42EB-903D-8D03372F91C9}" type="presOf" srcId="{9814D1DB-F6E0-400F-B6E2-215DEEE904FE}" destId="{9DAC768F-EA28-4242-8A14-5C0A627FD129}" srcOrd="0" destOrd="0" presId="urn:microsoft.com/office/officeart/2005/8/layout/hList7"/>
    <dgm:cxn modelId="{E156677D-24F6-4B60-9544-13394821F71A}" type="presOf" srcId="{977959BF-C647-4D3D-A06D-E3B06E337AED}" destId="{6B176EBE-C74A-4302-8E1E-CE4A5FC8A1E9}" srcOrd="0" destOrd="0" presId="urn:microsoft.com/office/officeart/2005/8/layout/hList7"/>
    <dgm:cxn modelId="{2E9B2084-C34B-40A1-B071-1060CDE46990}" srcId="{78BB36FE-14F0-4B49-83AD-F402C513B36A}" destId="{91118283-C0FA-4534-B492-01B12E013572}" srcOrd="0" destOrd="0" parTransId="{D2D6F7A3-50CF-4AF4-BB67-DC7BB9E77440}" sibTransId="{542F56EA-D667-49D7-9D73-DAAF9537FD1E}"/>
    <dgm:cxn modelId="{EF92018E-34F7-4B79-994E-1F8A41FCCAD3}" type="presOf" srcId="{F1C1DCD9-AEF5-4DC5-8254-EEA947EE5FFF}" destId="{3556C624-B281-46C1-A08F-AB59D8F28F01}" srcOrd="0" destOrd="0" presId="urn:microsoft.com/office/officeart/2005/8/layout/hList7"/>
    <dgm:cxn modelId="{0CAE2799-85D1-4FB9-B1D5-A1C1E64C8F9A}" type="presOf" srcId="{91118283-C0FA-4534-B492-01B12E013572}" destId="{82376CBE-4B6C-4E51-99E5-6572E5248DB0}" srcOrd="1" destOrd="0" presId="urn:microsoft.com/office/officeart/2005/8/layout/hList7"/>
    <dgm:cxn modelId="{7EE21D9B-ED71-480D-8548-5A1966F513F1}" type="presOf" srcId="{4C7A2AD9-E923-46FB-AE57-F0A38457C961}" destId="{7F9D37D1-9D53-4E52-B0D6-E348BC72BB72}" srcOrd="1" destOrd="0" presId="urn:microsoft.com/office/officeart/2005/8/layout/hList7"/>
    <dgm:cxn modelId="{E4A1AC9E-ACD5-494A-851C-B5CA48C1FCA8}" type="presOf" srcId="{977959BF-C647-4D3D-A06D-E3B06E337AED}" destId="{632F729F-B24A-400E-81F9-8DD8453B83DE}" srcOrd="1" destOrd="0" presId="urn:microsoft.com/office/officeart/2005/8/layout/hList7"/>
    <dgm:cxn modelId="{451B99A6-B80F-4D06-8612-EBE0CD0CBD07}" type="presOf" srcId="{91118283-C0FA-4534-B492-01B12E013572}" destId="{79FD9BA6-E96E-4A0B-A2DD-AFCFF9D313F8}" srcOrd="0" destOrd="0" presId="urn:microsoft.com/office/officeart/2005/8/layout/hList7"/>
    <dgm:cxn modelId="{BD1695CA-8B29-4228-9D01-F371E6ABFF80}" srcId="{78BB36FE-14F0-4B49-83AD-F402C513B36A}" destId="{D00A4395-FA63-440B-8FF1-37624660EAAA}" srcOrd="1" destOrd="0" parTransId="{5A5D702E-AF70-4FB7-A107-40F05E829216}" sibTransId="{AA49D76F-F3AE-430F-8162-D6164A6D84B0}"/>
    <dgm:cxn modelId="{3C263ADA-2636-4C1E-9A69-82153F01CFFA}" srcId="{78BB36FE-14F0-4B49-83AD-F402C513B36A}" destId="{977959BF-C647-4D3D-A06D-E3B06E337AED}" srcOrd="5" destOrd="0" parTransId="{F12F302D-C89A-4156-ABAD-1C7972064437}" sibTransId="{44F210B6-3A5B-4693-B589-B9205A0C1E72}"/>
    <dgm:cxn modelId="{9522A1F6-98AC-4690-BE66-18646769BA3C}" type="presOf" srcId="{D0853350-5A49-48E2-8259-2EB660F282BF}" destId="{4E16B09F-F552-405E-A168-F5B8B22EBB09}" srcOrd="1" destOrd="0" presId="urn:microsoft.com/office/officeart/2005/8/layout/hList7"/>
    <dgm:cxn modelId="{EB59ECFB-D1A9-4530-AD59-7F9A789A7E17}" type="presOf" srcId="{D0853350-5A49-48E2-8259-2EB660F282BF}" destId="{8B23B886-3277-4E30-8B33-D9426CEFBF53}" srcOrd="0" destOrd="0" presId="urn:microsoft.com/office/officeart/2005/8/layout/hList7"/>
    <dgm:cxn modelId="{30916977-B9A5-4DF7-8C1D-F2750F1FC2A1}" type="presParOf" srcId="{08B02883-0D51-411A-B786-0F706379890D}" destId="{91100543-F9C4-47A8-9C78-F30D7693E1B1}" srcOrd="0" destOrd="0" presId="urn:microsoft.com/office/officeart/2005/8/layout/hList7"/>
    <dgm:cxn modelId="{7BB0833D-53D0-421F-9004-55667650A6D3}" type="presParOf" srcId="{08B02883-0D51-411A-B786-0F706379890D}" destId="{79850B29-30E3-4725-9269-8A5578CD9B6D}" srcOrd="1" destOrd="0" presId="urn:microsoft.com/office/officeart/2005/8/layout/hList7"/>
    <dgm:cxn modelId="{36B942F3-A345-4D73-9600-1B3577AA08C4}" type="presParOf" srcId="{79850B29-30E3-4725-9269-8A5578CD9B6D}" destId="{3C9E43E8-58F9-47D7-B423-369A178E6254}" srcOrd="0" destOrd="0" presId="urn:microsoft.com/office/officeart/2005/8/layout/hList7"/>
    <dgm:cxn modelId="{7634865C-F29F-4319-9E67-713400E321EE}" type="presParOf" srcId="{3C9E43E8-58F9-47D7-B423-369A178E6254}" destId="{79FD9BA6-E96E-4A0B-A2DD-AFCFF9D313F8}" srcOrd="0" destOrd="0" presId="urn:microsoft.com/office/officeart/2005/8/layout/hList7"/>
    <dgm:cxn modelId="{D8694311-5FEF-4BF5-836C-14ECEE00CDB4}" type="presParOf" srcId="{3C9E43E8-58F9-47D7-B423-369A178E6254}" destId="{82376CBE-4B6C-4E51-99E5-6572E5248DB0}" srcOrd="1" destOrd="0" presId="urn:microsoft.com/office/officeart/2005/8/layout/hList7"/>
    <dgm:cxn modelId="{4DB3BA84-DAD7-44AA-B359-44B913D7C790}" type="presParOf" srcId="{3C9E43E8-58F9-47D7-B423-369A178E6254}" destId="{B9015692-F1C3-4EB9-A0CD-5DC072BA26B6}" srcOrd="2" destOrd="0" presId="urn:microsoft.com/office/officeart/2005/8/layout/hList7"/>
    <dgm:cxn modelId="{F121CC3F-488C-45FC-9021-BF52E48C3928}" type="presParOf" srcId="{3C9E43E8-58F9-47D7-B423-369A178E6254}" destId="{6BAB70D9-96E3-4606-BB50-A85657C9B48E}" srcOrd="3" destOrd="0" presId="urn:microsoft.com/office/officeart/2005/8/layout/hList7"/>
    <dgm:cxn modelId="{6C46554A-37CD-46F9-BCA7-F8DD86A49E83}" type="presParOf" srcId="{79850B29-30E3-4725-9269-8A5578CD9B6D}" destId="{690E82F2-9C4A-4E7B-B8B3-5B3A49FDE56E}" srcOrd="1" destOrd="0" presId="urn:microsoft.com/office/officeart/2005/8/layout/hList7"/>
    <dgm:cxn modelId="{42F29405-1472-4B3B-AF44-F9DFCDA00698}" type="presParOf" srcId="{79850B29-30E3-4725-9269-8A5578CD9B6D}" destId="{2CA402D9-528F-4DB8-AE93-722ADD1B19BC}" srcOrd="2" destOrd="0" presId="urn:microsoft.com/office/officeart/2005/8/layout/hList7"/>
    <dgm:cxn modelId="{FBC466B7-6AD0-4924-9487-F63C01C4D346}" type="presParOf" srcId="{2CA402D9-528F-4DB8-AE93-722ADD1B19BC}" destId="{97F1BA9E-9985-4C70-AD89-F942861B3CA0}" srcOrd="0" destOrd="0" presId="urn:microsoft.com/office/officeart/2005/8/layout/hList7"/>
    <dgm:cxn modelId="{F1F8AEEA-88B1-45CB-8F25-AF492F6ED3EE}" type="presParOf" srcId="{2CA402D9-528F-4DB8-AE93-722ADD1B19BC}" destId="{9299FA16-A45E-4D54-A4BE-FD810D5F90CC}" srcOrd="1" destOrd="0" presId="urn:microsoft.com/office/officeart/2005/8/layout/hList7"/>
    <dgm:cxn modelId="{6D7BCCFD-514C-48C7-8768-720EFC47ED20}" type="presParOf" srcId="{2CA402D9-528F-4DB8-AE93-722ADD1B19BC}" destId="{E46F4966-BC0F-4274-8880-F32697E5267C}" srcOrd="2" destOrd="0" presId="urn:microsoft.com/office/officeart/2005/8/layout/hList7"/>
    <dgm:cxn modelId="{B6B73CA4-5C4C-4C68-8B22-D9380EE72F80}" type="presParOf" srcId="{2CA402D9-528F-4DB8-AE93-722ADD1B19BC}" destId="{731A8BC2-6418-485E-AAAE-19BFA9EF16DA}" srcOrd="3" destOrd="0" presId="urn:microsoft.com/office/officeart/2005/8/layout/hList7"/>
    <dgm:cxn modelId="{9B235D33-571C-485B-8B46-EDCAEF70CBE4}" type="presParOf" srcId="{79850B29-30E3-4725-9269-8A5578CD9B6D}" destId="{A44E65F0-1065-4ABB-A85A-07EFE59C029C}" srcOrd="3" destOrd="0" presId="urn:microsoft.com/office/officeart/2005/8/layout/hList7"/>
    <dgm:cxn modelId="{BDE9DAC6-350C-44C6-A958-7BDAB03BD655}" type="presParOf" srcId="{79850B29-30E3-4725-9269-8A5578CD9B6D}" destId="{841ED024-2166-4847-AFCE-561D18FA82A0}" srcOrd="4" destOrd="0" presId="urn:microsoft.com/office/officeart/2005/8/layout/hList7"/>
    <dgm:cxn modelId="{E8D0C50E-0050-4403-83B6-4B662496783B}" type="presParOf" srcId="{841ED024-2166-4847-AFCE-561D18FA82A0}" destId="{8B23B886-3277-4E30-8B33-D9426CEFBF53}" srcOrd="0" destOrd="0" presId="urn:microsoft.com/office/officeart/2005/8/layout/hList7"/>
    <dgm:cxn modelId="{4F18E86A-B4A1-4F46-BCD7-74C1E6E7F3B9}" type="presParOf" srcId="{841ED024-2166-4847-AFCE-561D18FA82A0}" destId="{4E16B09F-F552-405E-A168-F5B8B22EBB09}" srcOrd="1" destOrd="0" presId="urn:microsoft.com/office/officeart/2005/8/layout/hList7"/>
    <dgm:cxn modelId="{6E7510A9-AD3F-4441-8C2C-D0D578FBE295}" type="presParOf" srcId="{841ED024-2166-4847-AFCE-561D18FA82A0}" destId="{830BCF6D-82BB-4F31-AB96-7C48A46081A2}" srcOrd="2" destOrd="0" presId="urn:microsoft.com/office/officeart/2005/8/layout/hList7"/>
    <dgm:cxn modelId="{46B0BF3C-ED06-40C9-89F5-4395EC6A10BA}" type="presParOf" srcId="{841ED024-2166-4847-AFCE-561D18FA82A0}" destId="{75A3D73E-80F5-40D1-80C5-7E03D80418D3}" srcOrd="3" destOrd="0" presId="urn:microsoft.com/office/officeart/2005/8/layout/hList7"/>
    <dgm:cxn modelId="{8DB91F10-FC2B-4EE2-A1F7-9BC2768FCC8B}" type="presParOf" srcId="{79850B29-30E3-4725-9269-8A5578CD9B6D}" destId="{3556C624-B281-46C1-A08F-AB59D8F28F01}" srcOrd="5" destOrd="0" presId="urn:microsoft.com/office/officeart/2005/8/layout/hList7"/>
    <dgm:cxn modelId="{6E28F70C-B4BC-40AB-B0A3-57E631617EB5}" type="presParOf" srcId="{79850B29-30E3-4725-9269-8A5578CD9B6D}" destId="{7B8D9931-6BD8-4347-B3F7-E4FE30022B57}" srcOrd="6" destOrd="0" presId="urn:microsoft.com/office/officeart/2005/8/layout/hList7"/>
    <dgm:cxn modelId="{179D007A-B39E-4D07-9117-D1406736B1BF}" type="presParOf" srcId="{7B8D9931-6BD8-4347-B3F7-E4FE30022B57}" destId="{9DAC768F-EA28-4242-8A14-5C0A627FD129}" srcOrd="0" destOrd="0" presId="urn:microsoft.com/office/officeart/2005/8/layout/hList7"/>
    <dgm:cxn modelId="{F64E1600-2687-422A-A988-60E3CA187E9F}" type="presParOf" srcId="{7B8D9931-6BD8-4347-B3F7-E4FE30022B57}" destId="{05C3BC3A-9484-4B87-BEDD-9526E7DF681F}" srcOrd="1" destOrd="0" presId="urn:microsoft.com/office/officeart/2005/8/layout/hList7"/>
    <dgm:cxn modelId="{19107B52-3B71-41D2-9F2D-F6919E541B02}" type="presParOf" srcId="{7B8D9931-6BD8-4347-B3F7-E4FE30022B57}" destId="{036B975D-39A0-439B-B402-4E61C6952991}" srcOrd="2" destOrd="0" presId="urn:microsoft.com/office/officeart/2005/8/layout/hList7"/>
    <dgm:cxn modelId="{204F694D-AFAE-43CF-86C1-35883230FF5B}" type="presParOf" srcId="{7B8D9931-6BD8-4347-B3F7-E4FE30022B57}" destId="{7D7B6BBC-2479-447B-BB45-6D1FD57CCDF7}" srcOrd="3" destOrd="0" presId="urn:microsoft.com/office/officeart/2005/8/layout/hList7"/>
    <dgm:cxn modelId="{CA15DC86-38C6-414B-981E-E9CB9970AA16}" type="presParOf" srcId="{79850B29-30E3-4725-9269-8A5578CD9B6D}" destId="{66E12F61-E201-4444-8E98-99891B67CC31}" srcOrd="7" destOrd="0" presId="urn:microsoft.com/office/officeart/2005/8/layout/hList7"/>
    <dgm:cxn modelId="{EA9DC7C5-2916-42D1-A237-03CF2CF810A3}" type="presParOf" srcId="{79850B29-30E3-4725-9269-8A5578CD9B6D}" destId="{39564489-B207-452C-90D8-407CFE42BF5A}" srcOrd="8" destOrd="0" presId="urn:microsoft.com/office/officeart/2005/8/layout/hList7"/>
    <dgm:cxn modelId="{CF01528A-8189-47BC-B778-D07AE73C5578}" type="presParOf" srcId="{39564489-B207-452C-90D8-407CFE42BF5A}" destId="{8DDA782E-055E-4A68-8E47-D6679EF56984}" srcOrd="0" destOrd="0" presId="urn:microsoft.com/office/officeart/2005/8/layout/hList7"/>
    <dgm:cxn modelId="{4B1EA76F-0FE8-4203-AC16-468D7697F616}" type="presParOf" srcId="{39564489-B207-452C-90D8-407CFE42BF5A}" destId="{7F9D37D1-9D53-4E52-B0D6-E348BC72BB72}" srcOrd="1" destOrd="0" presId="urn:microsoft.com/office/officeart/2005/8/layout/hList7"/>
    <dgm:cxn modelId="{ABC5024F-865F-4D9A-AAB1-0A6031B0B3EF}" type="presParOf" srcId="{39564489-B207-452C-90D8-407CFE42BF5A}" destId="{29CE1BD9-85E6-4688-A66D-BC98638E3E70}" srcOrd="2" destOrd="0" presId="urn:microsoft.com/office/officeart/2005/8/layout/hList7"/>
    <dgm:cxn modelId="{CDE6DE5E-6520-4C2C-96E7-E668485F42D5}" type="presParOf" srcId="{39564489-B207-452C-90D8-407CFE42BF5A}" destId="{7A39280D-AA3B-4E10-8A81-3D0888B2F5B0}" srcOrd="3" destOrd="0" presId="urn:microsoft.com/office/officeart/2005/8/layout/hList7"/>
    <dgm:cxn modelId="{2AABE5F8-5A0F-4FD7-A18C-9F36E9F1BC13}" type="presParOf" srcId="{79850B29-30E3-4725-9269-8A5578CD9B6D}" destId="{1CB93A8C-691A-42D7-AC48-9A9A4835F662}" srcOrd="9" destOrd="0" presId="urn:microsoft.com/office/officeart/2005/8/layout/hList7"/>
    <dgm:cxn modelId="{5A12419E-EE91-4AFE-9B7F-C4714B7A74FD}" type="presParOf" srcId="{79850B29-30E3-4725-9269-8A5578CD9B6D}" destId="{5A85F160-AB2A-4059-88DA-FC9BD2C8E6E4}" srcOrd="10" destOrd="0" presId="urn:microsoft.com/office/officeart/2005/8/layout/hList7"/>
    <dgm:cxn modelId="{CB499E57-8C85-47C3-B2DE-745BB05CBF8B}" type="presParOf" srcId="{5A85F160-AB2A-4059-88DA-FC9BD2C8E6E4}" destId="{6B176EBE-C74A-4302-8E1E-CE4A5FC8A1E9}" srcOrd="0" destOrd="0" presId="urn:microsoft.com/office/officeart/2005/8/layout/hList7"/>
    <dgm:cxn modelId="{9C165576-D51B-404A-9DDC-650B1C77795D}" type="presParOf" srcId="{5A85F160-AB2A-4059-88DA-FC9BD2C8E6E4}" destId="{632F729F-B24A-400E-81F9-8DD8453B83DE}" srcOrd="1" destOrd="0" presId="urn:microsoft.com/office/officeart/2005/8/layout/hList7"/>
    <dgm:cxn modelId="{3806C2F9-926E-4D50-8FCE-4B091ADE5E34}" type="presParOf" srcId="{5A85F160-AB2A-4059-88DA-FC9BD2C8E6E4}" destId="{5F976F6D-C016-4CFF-914F-29B9121D5F67}" srcOrd="2" destOrd="0" presId="urn:microsoft.com/office/officeart/2005/8/layout/hList7"/>
    <dgm:cxn modelId="{3FAF2CF0-4A24-4863-9162-40960D578BCA}" type="presParOf" srcId="{5A85F160-AB2A-4059-88DA-FC9BD2C8E6E4}" destId="{5EB207F9-4263-455F-BB71-5703573637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68C55-FC8A-4428-9E89-E5979ABCD47C}"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lt-LT"/>
        </a:p>
      </dgm:t>
    </dgm:pt>
    <dgm:pt modelId="{C400F124-8825-4521-AD11-EF4CCB3D87C4}">
      <dgm:prSet phldrT="[Tekstas]"/>
      <dgm:spPr/>
      <dgm:t>
        <a:bodyPr/>
        <a:lstStyle/>
        <a:p>
          <a:r>
            <a:rPr lang="lt-LT" dirty="0">
              <a:latin typeface="Cambria" panose="02040503050406030204" pitchFamily="18" charset="0"/>
            </a:rPr>
            <a:t>Ankstyvoji biotechnologija (8000–4000m.pr.Kr.)   </a:t>
          </a:r>
        </a:p>
      </dgm:t>
    </dgm:pt>
    <dgm:pt modelId="{A3C68FD2-3827-4486-937F-2D1B71882EEA}" type="parTrans" cxnId="{F3A0E673-F7E2-4683-8202-2CF0D91CD78B}">
      <dgm:prSet/>
      <dgm:spPr/>
      <dgm:t>
        <a:bodyPr/>
        <a:lstStyle/>
        <a:p>
          <a:endParaRPr lang="lt-LT"/>
        </a:p>
      </dgm:t>
    </dgm:pt>
    <dgm:pt modelId="{ADBA3D78-D0B6-47A2-83E6-BB7397F7C2B9}" type="sibTrans" cxnId="{F3A0E673-F7E2-4683-8202-2CF0D91CD78B}">
      <dgm:prSet/>
      <dgm:spPr/>
      <dgm:t>
        <a:bodyPr/>
        <a:lstStyle/>
        <a:p>
          <a:endParaRPr lang="lt-LT"/>
        </a:p>
      </dgm:t>
    </dgm:pt>
    <dgm:pt modelId="{4D07AB1E-E63A-4E43-A9CB-64CA4F95BCF3}">
      <dgm:prSet phldrT="[Tekstas]"/>
      <dgm:spPr>
        <a:solidFill>
          <a:schemeClr val="accent4">
            <a:lumMod val="20000"/>
            <a:lumOff val="80000"/>
          </a:schemeClr>
        </a:solidFill>
      </dgm:spPr>
      <dgm:t>
        <a:bodyPr/>
        <a:lstStyle/>
        <a:p>
          <a:endParaRPr lang="lt-LT" dirty="0">
            <a:solidFill>
              <a:srgbClr val="002060"/>
            </a:solidFill>
            <a:latin typeface="Cambria" panose="02040503050406030204" pitchFamily="18" charset="0"/>
            <a:sym typeface="Symbol" panose="05050102010706020507" pitchFamily="18" charset="2"/>
          </a:endParaRPr>
        </a:p>
        <a:p>
          <a:r>
            <a:rPr lang="lt-LT" dirty="0">
              <a:solidFill>
                <a:srgbClr val="002060"/>
              </a:solidFill>
              <a:latin typeface="Cambria" panose="02040503050406030204" pitchFamily="18" charset="0"/>
              <a:sym typeface="Symbol" panose="05050102010706020507" pitchFamily="18" charset="2"/>
            </a:rPr>
            <a:t> </a:t>
          </a:r>
          <a:r>
            <a:rPr lang="lt-LT" dirty="0">
              <a:solidFill>
                <a:srgbClr val="002060"/>
              </a:solidFill>
              <a:latin typeface="Cambria" panose="02040503050406030204" pitchFamily="18" charset="0"/>
            </a:rPr>
            <a:t>Maisto gaminimas ar laikymas, paremtas gyvenimiška patirtimi;</a:t>
          </a:r>
        </a:p>
        <a:p>
          <a:r>
            <a:rPr lang="lt-LT" dirty="0">
              <a:solidFill>
                <a:srgbClr val="002060"/>
              </a:solidFill>
              <a:latin typeface="Cambria" panose="02040503050406030204" pitchFamily="18" charset="0"/>
              <a:sym typeface="Symbol" panose="05050102010706020507" pitchFamily="18" charset="2"/>
            </a:rPr>
            <a:t> </a:t>
          </a:r>
          <a:r>
            <a:rPr lang="lt-LT" dirty="0">
              <a:solidFill>
                <a:srgbClr val="002060"/>
              </a:solidFill>
              <a:latin typeface="Cambria" panose="02040503050406030204" pitchFamily="18" charset="0"/>
            </a:rPr>
            <a:t>Gyvūnų ir augalų </a:t>
          </a:r>
          <a:r>
            <a:rPr lang="lt-LT" dirty="0" err="1">
              <a:solidFill>
                <a:srgbClr val="002060"/>
              </a:solidFill>
              <a:latin typeface="Cambria" panose="02040503050406030204" pitchFamily="18" charset="0"/>
            </a:rPr>
            <a:t>domestikacija</a:t>
          </a:r>
          <a:r>
            <a:rPr lang="lt-LT" dirty="0">
              <a:solidFill>
                <a:srgbClr val="002060"/>
              </a:solidFill>
              <a:latin typeface="Cambria" panose="02040503050406030204" pitchFamily="18" charset="0"/>
            </a:rPr>
            <a:t> (prijaukinimas).</a:t>
          </a:r>
        </a:p>
      </dgm:t>
    </dgm:pt>
    <dgm:pt modelId="{12C0131D-8A97-47E8-A495-CEF9C58F7653}" type="parTrans" cxnId="{C84EC51A-846B-4E80-8F72-ACB40DA1192B}">
      <dgm:prSet/>
      <dgm:spPr/>
      <dgm:t>
        <a:bodyPr/>
        <a:lstStyle/>
        <a:p>
          <a:endParaRPr lang="lt-LT"/>
        </a:p>
      </dgm:t>
    </dgm:pt>
    <dgm:pt modelId="{7FDABE44-65D9-4551-AE1E-9E0D7C915310}" type="sibTrans" cxnId="{C84EC51A-846B-4E80-8F72-ACB40DA1192B}">
      <dgm:prSet/>
      <dgm:spPr/>
      <dgm:t>
        <a:bodyPr/>
        <a:lstStyle/>
        <a:p>
          <a:endParaRPr lang="lt-LT"/>
        </a:p>
      </dgm:t>
    </dgm:pt>
    <dgm:pt modelId="{BCFF6761-2D61-479C-9FF4-CDD220DDC27E}">
      <dgm:prSet phldrT="[Tekstas]"/>
      <dgm:spPr/>
      <dgm:t>
        <a:bodyPr/>
        <a:lstStyle/>
        <a:p>
          <a:r>
            <a:rPr lang="lt-LT" dirty="0">
              <a:latin typeface="Cambria" panose="02040503050406030204" pitchFamily="18" charset="0"/>
            </a:rPr>
            <a:t>Klasikinė biotechnologija (2000m.pr.Kr.; 1800-1952)  </a:t>
          </a:r>
          <a:r>
            <a:rPr lang="lt-LT" dirty="0"/>
            <a:t> </a:t>
          </a:r>
        </a:p>
      </dgm:t>
    </dgm:pt>
    <dgm:pt modelId="{2B2623C1-A0D1-4E1B-8BAF-BCD75F0FA22D}" type="parTrans" cxnId="{DF40D0F8-74B2-45D3-AC71-BFC281DD4C9C}">
      <dgm:prSet/>
      <dgm:spPr/>
      <dgm:t>
        <a:bodyPr/>
        <a:lstStyle/>
        <a:p>
          <a:endParaRPr lang="lt-LT"/>
        </a:p>
      </dgm:t>
    </dgm:pt>
    <dgm:pt modelId="{D6A30E82-A217-4172-8EEC-84194E8E98D0}" type="sibTrans" cxnId="{DF40D0F8-74B2-45D3-AC71-BFC281DD4C9C}">
      <dgm:prSet/>
      <dgm:spPr/>
      <dgm:t>
        <a:bodyPr/>
        <a:lstStyle/>
        <a:p>
          <a:endParaRPr lang="lt-LT"/>
        </a:p>
      </dgm:t>
    </dgm:pt>
    <dgm:pt modelId="{6DF1D7F3-224E-464F-9F0C-5D642D175392}">
      <dgm:prSet phldrT="[Tekstas]"/>
      <dgm:spPr>
        <a:solidFill>
          <a:schemeClr val="accent2">
            <a:lumMod val="20000"/>
            <a:lumOff val="80000"/>
          </a:schemeClr>
        </a:solidFill>
      </dgm:spPr>
      <dgm:t>
        <a:bodyPr/>
        <a:lstStyle/>
        <a:p>
          <a:r>
            <a:rPr lang="lt-LT" dirty="0">
              <a:solidFill>
                <a:srgbClr val="002060"/>
              </a:solidFill>
              <a:latin typeface="Cambria" panose="02040503050406030204" pitchFamily="18" charset="0"/>
              <a:sym typeface="Symbol" panose="05050102010706020507" pitchFamily="18" charset="2"/>
            </a:rPr>
            <a:t> Remiasi ankstyvosios biotechnologijos etapo patirtimi.</a:t>
          </a:r>
        </a:p>
        <a:p>
          <a:r>
            <a:rPr lang="lt-LT" dirty="0">
              <a:solidFill>
                <a:srgbClr val="002060"/>
              </a:solidFill>
              <a:latin typeface="Cambria" panose="02040503050406030204" pitchFamily="18" charset="0"/>
              <a:sym typeface="Symbol" panose="05050102010706020507" pitchFamily="18" charset="2"/>
            </a:rPr>
            <a:t> Mikrobiologijos mokslo vystymasis – išaiškinta </a:t>
          </a:r>
          <a:r>
            <a:rPr lang="lt-LT" b="1" dirty="0">
              <a:solidFill>
                <a:srgbClr val="002060"/>
              </a:solidFill>
              <a:latin typeface="Cambria" panose="02040503050406030204" pitchFamily="18" charset="0"/>
              <a:sym typeface="Symbol" panose="05050102010706020507" pitchFamily="18" charset="2"/>
            </a:rPr>
            <a:t>fermentacijos</a:t>
          </a:r>
          <a:r>
            <a:rPr lang="lt-LT" dirty="0">
              <a:solidFill>
                <a:srgbClr val="002060"/>
              </a:solidFill>
              <a:latin typeface="Cambria" panose="02040503050406030204" pitchFamily="18" charset="0"/>
              <a:sym typeface="Symbol" panose="05050102010706020507" pitchFamily="18" charset="2"/>
            </a:rPr>
            <a:t> esmė. </a:t>
          </a:r>
        </a:p>
        <a:p>
          <a:r>
            <a:rPr lang="lt-LT" dirty="0">
              <a:solidFill>
                <a:srgbClr val="002060"/>
              </a:solidFill>
              <a:latin typeface="Cambria" panose="02040503050406030204" pitchFamily="18" charset="0"/>
              <a:sym typeface="Symbol" panose="05050102010706020507" pitchFamily="18" charset="2"/>
            </a:rPr>
            <a:t> Genetikos mokslo vystymasis – selekcija, </a:t>
          </a:r>
          <a:r>
            <a:rPr lang="lt-LT" b="1" dirty="0">
              <a:solidFill>
                <a:srgbClr val="002060"/>
              </a:solidFill>
              <a:latin typeface="Cambria" panose="02040503050406030204" pitchFamily="18" charset="0"/>
              <a:sym typeface="Symbol" panose="05050102010706020507" pitchFamily="18" charset="2"/>
            </a:rPr>
            <a:t>DNR</a:t>
          </a:r>
          <a:r>
            <a:rPr lang="lt-LT" dirty="0">
              <a:solidFill>
                <a:srgbClr val="002060"/>
              </a:solidFill>
              <a:latin typeface="Cambria" panose="02040503050406030204" pitchFamily="18" charset="0"/>
              <a:sym typeface="Symbol" panose="05050102010706020507" pitchFamily="18" charset="2"/>
            </a:rPr>
            <a:t> tyrimai</a:t>
          </a:r>
          <a:endParaRPr lang="lt-LT" dirty="0"/>
        </a:p>
      </dgm:t>
    </dgm:pt>
    <dgm:pt modelId="{9ACD32AF-50DC-4A3C-AA0A-C8EFAECE0BC0}" type="parTrans" cxnId="{3B2C7117-92C9-4E94-8BD3-A997736C1B3A}">
      <dgm:prSet/>
      <dgm:spPr/>
      <dgm:t>
        <a:bodyPr/>
        <a:lstStyle/>
        <a:p>
          <a:endParaRPr lang="lt-LT"/>
        </a:p>
      </dgm:t>
    </dgm:pt>
    <dgm:pt modelId="{5D8D57F3-29AC-4DB6-B450-21A8B74AB493}" type="sibTrans" cxnId="{3B2C7117-92C9-4E94-8BD3-A997736C1B3A}">
      <dgm:prSet/>
      <dgm:spPr/>
      <dgm:t>
        <a:bodyPr/>
        <a:lstStyle/>
        <a:p>
          <a:endParaRPr lang="lt-LT"/>
        </a:p>
      </dgm:t>
    </dgm:pt>
    <dgm:pt modelId="{909D9E52-D9A4-46E7-A6E2-21DCF5852491}">
      <dgm:prSet phldrT="[Tekstas]" custT="1"/>
      <dgm:spPr/>
      <dgm:t>
        <a:bodyPr/>
        <a:lstStyle/>
        <a:p>
          <a:r>
            <a:rPr lang="lt-LT" sz="1800" dirty="0">
              <a:latin typeface="Cambria" panose="02040503050406030204" pitchFamily="18" charset="0"/>
            </a:rPr>
            <a:t>Modernioji   biotechnologija (nuo 1953 m.)</a:t>
          </a:r>
        </a:p>
      </dgm:t>
    </dgm:pt>
    <dgm:pt modelId="{0726AAD8-06F1-48DF-9480-940645E5DA07}" type="parTrans" cxnId="{BCCDD7AC-E86F-4F3E-9465-4837A781C15C}">
      <dgm:prSet/>
      <dgm:spPr/>
      <dgm:t>
        <a:bodyPr/>
        <a:lstStyle/>
        <a:p>
          <a:endParaRPr lang="lt-LT"/>
        </a:p>
      </dgm:t>
    </dgm:pt>
    <dgm:pt modelId="{C70079FE-F111-4A21-AD51-372F775BA17B}" type="sibTrans" cxnId="{BCCDD7AC-E86F-4F3E-9465-4837A781C15C}">
      <dgm:prSet/>
      <dgm:spPr/>
      <dgm:t>
        <a:bodyPr/>
        <a:lstStyle/>
        <a:p>
          <a:endParaRPr lang="lt-LT"/>
        </a:p>
      </dgm:t>
    </dgm:pt>
    <dgm:pt modelId="{C48B4269-C345-430E-AB45-12C76A757F46}">
      <dgm:prSet phldrT="[Tekstas]"/>
      <dgm:spPr>
        <a:solidFill>
          <a:schemeClr val="bg1">
            <a:lumMod val="95000"/>
          </a:schemeClr>
        </a:solidFill>
      </dgm:spPr>
      <dgm:t>
        <a:bodyPr/>
        <a:lstStyle/>
        <a:p>
          <a:r>
            <a:rPr lang="lt-LT" dirty="0">
              <a:solidFill>
                <a:srgbClr val="002060"/>
              </a:solidFill>
              <a:latin typeface="Cambria" panose="02040503050406030204" pitchFamily="18" charset="0"/>
              <a:sym typeface="Symbol" panose="05050102010706020507" pitchFamily="18" charset="2"/>
            </a:rPr>
            <a:t>Paremta:</a:t>
          </a:r>
        </a:p>
        <a:p>
          <a:r>
            <a:rPr lang="lt-LT" dirty="0">
              <a:solidFill>
                <a:srgbClr val="002060"/>
              </a:solidFill>
              <a:latin typeface="Cambria" panose="02040503050406030204" pitchFamily="18" charset="0"/>
              <a:sym typeface="Symbol" panose="05050102010706020507" pitchFamily="18" charset="2"/>
            </a:rPr>
            <a:t> Genų inžinerija - manipuliacijos su </a:t>
          </a:r>
          <a:r>
            <a:rPr lang="lt-LT" dirty="0" err="1">
              <a:solidFill>
                <a:srgbClr val="002060"/>
              </a:solidFill>
              <a:latin typeface="Cambria" panose="02040503050406030204" pitchFamily="18" charset="0"/>
              <a:sym typeface="Symbol" panose="05050102010706020507" pitchFamily="18" charset="2"/>
            </a:rPr>
            <a:t>rekombinantine</a:t>
          </a:r>
          <a:r>
            <a:rPr lang="lt-LT" dirty="0">
              <a:solidFill>
                <a:srgbClr val="002060"/>
              </a:solidFill>
              <a:latin typeface="Cambria" panose="02040503050406030204" pitchFamily="18" charset="0"/>
              <a:sym typeface="Symbol" panose="05050102010706020507" pitchFamily="18" charset="2"/>
            </a:rPr>
            <a:t> DNR;</a:t>
          </a:r>
        </a:p>
        <a:p>
          <a:r>
            <a:rPr lang="lt-LT" dirty="0">
              <a:solidFill>
                <a:srgbClr val="002060"/>
              </a:solidFill>
              <a:latin typeface="Cambria" panose="02040503050406030204" pitchFamily="18" charset="0"/>
              <a:sym typeface="Symbol" panose="05050102010706020507" pitchFamily="18" charset="2"/>
            </a:rPr>
            <a:t> Molekuline biologija - genų ir jų funkcijų tyrimas bei manipuliavimas;</a:t>
          </a:r>
        </a:p>
        <a:p>
          <a:r>
            <a:rPr lang="lt-LT" dirty="0">
              <a:solidFill>
                <a:srgbClr val="002060"/>
              </a:solidFill>
              <a:latin typeface="Cambria" panose="02040503050406030204" pitchFamily="18" charset="0"/>
              <a:sym typeface="Symbol" panose="05050102010706020507" pitchFamily="18" charset="2"/>
            </a:rPr>
            <a:t> Ląstelių ir audinių kultūra – auginimas laboratorinėmis sąlygomis.</a:t>
          </a:r>
        </a:p>
        <a:p>
          <a:r>
            <a:rPr lang="lt-LT" dirty="0">
              <a:solidFill>
                <a:srgbClr val="002060"/>
              </a:solidFill>
              <a:latin typeface="Cambria" panose="02040503050406030204" pitchFamily="18" charset="0"/>
              <a:sym typeface="Symbol" panose="05050102010706020507" pitchFamily="18" charset="2"/>
            </a:rPr>
            <a:t> </a:t>
          </a:r>
          <a:endParaRPr lang="lt-LT" dirty="0"/>
        </a:p>
      </dgm:t>
    </dgm:pt>
    <dgm:pt modelId="{2560E55A-17E0-462F-B8FB-05046B522C60}" type="parTrans" cxnId="{726611BA-4FA8-45A5-9F44-F0F2C8F9533F}">
      <dgm:prSet/>
      <dgm:spPr/>
      <dgm:t>
        <a:bodyPr/>
        <a:lstStyle/>
        <a:p>
          <a:endParaRPr lang="lt-LT"/>
        </a:p>
      </dgm:t>
    </dgm:pt>
    <dgm:pt modelId="{97EEE80D-B783-4DBE-BF46-F3FB4E95D9C9}" type="sibTrans" cxnId="{726611BA-4FA8-45A5-9F44-F0F2C8F9533F}">
      <dgm:prSet/>
      <dgm:spPr/>
      <dgm:t>
        <a:bodyPr/>
        <a:lstStyle/>
        <a:p>
          <a:endParaRPr lang="lt-LT"/>
        </a:p>
      </dgm:t>
    </dgm:pt>
    <dgm:pt modelId="{68C501BC-215A-4877-95D6-3D6D31BA4238}" type="pres">
      <dgm:prSet presAssocID="{EF168C55-FC8A-4428-9E89-E5979ABCD47C}" presName="Name0" presStyleCnt="0">
        <dgm:presLayoutVars>
          <dgm:chMax val="5"/>
          <dgm:chPref val="5"/>
          <dgm:dir/>
          <dgm:animLvl val="lvl"/>
        </dgm:presLayoutVars>
      </dgm:prSet>
      <dgm:spPr/>
    </dgm:pt>
    <dgm:pt modelId="{A66B51EB-2242-4E9B-829A-8881D4DE6637}" type="pres">
      <dgm:prSet presAssocID="{C400F124-8825-4521-AD11-EF4CCB3D87C4}" presName="parentText1" presStyleLbl="node1" presStyleIdx="0" presStyleCnt="3" custScaleX="47031" custScaleY="76739" custLinFactNeighborX="-23780" custLinFactNeighborY="8895">
        <dgm:presLayoutVars>
          <dgm:chMax/>
          <dgm:chPref val="3"/>
          <dgm:bulletEnabled val="1"/>
        </dgm:presLayoutVars>
      </dgm:prSet>
      <dgm:spPr/>
    </dgm:pt>
    <dgm:pt modelId="{F0CF5B89-E006-4DC0-81CE-9AD82B4791B0}" type="pres">
      <dgm:prSet presAssocID="{C400F124-8825-4521-AD11-EF4CCB3D87C4}" presName="childText1" presStyleLbl="solidAlignAcc1" presStyleIdx="0" presStyleCnt="3" custLinFactNeighborX="8646" custLinFactNeighborY="720">
        <dgm:presLayoutVars>
          <dgm:chMax val="0"/>
          <dgm:chPref val="0"/>
          <dgm:bulletEnabled val="1"/>
        </dgm:presLayoutVars>
      </dgm:prSet>
      <dgm:spPr/>
    </dgm:pt>
    <dgm:pt modelId="{DB35A866-DE75-4767-ADD2-9D4AC0CD69BE}" type="pres">
      <dgm:prSet presAssocID="{BCFF6761-2D61-479C-9FF4-CDD220DDC27E}" presName="parentText2" presStyleLbl="node1" presStyleIdx="1" presStyleCnt="3" custScaleX="71430" custScaleY="75799" custLinFactNeighborX="-10762" custLinFactNeighborY="6501">
        <dgm:presLayoutVars>
          <dgm:chMax/>
          <dgm:chPref val="3"/>
          <dgm:bulletEnabled val="1"/>
        </dgm:presLayoutVars>
      </dgm:prSet>
      <dgm:spPr/>
    </dgm:pt>
    <dgm:pt modelId="{22EC803E-A500-42AD-A92E-54B745A18EB3}" type="pres">
      <dgm:prSet presAssocID="{BCFF6761-2D61-479C-9FF4-CDD220DDC27E}" presName="childText2" presStyleLbl="solidAlignAcc1" presStyleIdx="1" presStyleCnt="3" custLinFactNeighborX="8228" custLinFactNeighborY="-715">
        <dgm:presLayoutVars>
          <dgm:chMax val="0"/>
          <dgm:chPref val="0"/>
          <dgm:bulletEnabled val="1"/>
        </dgm:presLayoutVars>
      </dgm:prSet>
      <dgm:spPr/>
    </dgm:pt>
    <dgm:pt modelId="{5672E83D-69B2-4AFE-9204-3314865E8F41}" type="pres">
      <dgm:prSet presAssocID="{909D9E52-D9A4-46E7-A6E2-21DCF5852491}" presName="parentText3" presStyleLbl="node1" presStyleIdx="2" presStyleCnt="3" custScaleX="104364" custScaleY="83249" custLinFactNeighborX="-336" custLinFactNeighborY="7492">
        <dgm:presLayoutVars>
          <dgm:chMax/>
          <dgm:chPref val="3"/>
          <dgm:bulletEnabled val="1"/>
        </dgm:presLayoutVars>
      </dgm:prSet>
      <dgm:spPr/>
    </dgm:pt>
    <dgm:pt modelId="{81F23DFC-F370-477A-B493-51984EBA1A92}" type="pres">
      <dgm:prSet presAssocID="{909D9E52-D9A4-46E7-A6E2-21DCF5852491}" presName="childText3" presStyleLbl="solidAlignAcc1" presStyleIdx="2" presStyleCnt="3" custLinFactNeighborX="7810" custLinFactNeighborY="-1091">
        <dgm:presLayoutVars>
          <dgm:chMax val="0"/>
          <dgm:chPref val="0"/>
          <dgm:bulletEnabled val="1"/>
        </dgm:presLayoutVars>
      </dgm:prSet>
      <dgm:spPr/>
    </dgm:pt>
  </dgm:ptLst>
  <dgm:cxnLst>
    <dgm:cxn modelId="{3B2C7117-92C9-4E94-8BD3-A997736C1B3A}" srcId="{BCFF6761-2D61-479C-9FF4-CDD220DDC27E}" destId="{6DF1D7F3-224E-464F-9F0C-5D642D175392}" srcOrd="0" destOrd="0" parTransId="{9ACD32AF-50DC-4A3C-AA0A-C8EFAECE0BC0}" sibTransId="{5D8D57F3-29AC-4DB6-B450-21A8B74AB493}"/>
    <dgm:cxn modelId="{C84EC51A-846B-4E80-8F72-ACB40DA1192B}" srcId="{C400F124-8825-4521-AD11-EF4CCB3D87C4}" destId="{4D07AB1E-E63A-4E43-A9CB-64CA4F95BCF3}" srcOrd="0" destOrd="0" parTransId="{12C0131D-8A97-47E8-A495-CEF9C58F7653}" sibTransId="{7FDABE44-65D9-4551-AE1E-9E0D7C915310}"/>
    <dgm:cxn modelId="{C89A482C-921C-4354-9F35-30764A87798C}" type="presOf" srcId="{C48B4269-C345-430E-AB45-12C76A757F46}" destId="{81F23DFC-F370-477A-B493-51984EBA1A92}" srcOrd="0" destOrd="0" presId="urn:microsoft.com/office/officeart/2009/3/layout/IncreasingArrowsProcess"/>
    <dgm:cxn modelId="{C564A83A-9F99-40F3-B877-9CDA228A5C3C}" type="presOf" srcId="{BCFF6761-2D61-479C-9FF4-CDD220DDC27E}" destId="{DB35A866-DE75-4767-ADD2-9D4AC0CD69BE}" srcOrd="0" destOrd="0" presId="urn:microsoft.com/office/officeart/2009/3/layout/IncreasingArrowsProcess"/>
    <dgm:cxn modelId="{93CE8072-414A-465F-A86B-E6DAA0AC6205}" type="presOf" srcId="{4D07AB1E-E63A-4E43-A9CB-64CA4F95BCF3}" destId="{F0CF5B89-E006-4DC0-81CE-9AD82B4791B0}" srcOrd="0" destOrd="0" presId="urn:microsoft.com/office/officeart/2009/3/layout/IncreasingArrowsProcess"/>
    <dgm:cxn modelId="{F3A0E673-F7E2-4683-8202-2CF0D91CD78B}" srcId="{EF168C55-FC8A-4428-9E89-E5979ABCD47C}" destId="{C400F124-8825-4521-AD11-EF4CCB3D87C4}" srcOrd="0" destOrd="0" parTransId="{A3C68FD2-3827-4486-937F-2D1B71882EEA}" sibTransId="{ADBA3D78-D0B6-47A2-83E6-BB7397F7C2B9}"/>
    <dgm:cxn modelId="{BCCDD7AC-E86F-4F3E-9465-4837A781C15C}" srcId="{EF168C55-FC8A-4428-9E89-E5979ABCD47C}" destId="{909D9E52-D9A4-46E7-A6E2-21DCF5852491}" srcOrd="2" destOrd="0" parTransId="{0726AAD8-06F1-48DF-9480-940645E5DA07}" sibTransId="{C70079FE-F111-4A21-AD51-372F775BA17B}"/>
    <dgm:cxn modelId="{422B6FB9-F877-4472-9D32-D34021472CEC}" type="presOf" srcId="{6DF1D7F3-224E-464F-9F0C-5D642D175392}" destId="{22EC803E-A500-42AD-A92E-54B745A18EB3}" srcOrd="0" destOrd="0" presId="urn:microsoft.com/office/officeart/2009/3/layout/IncreasingArrowsProcess"/>
    <dgm:cxn modelId="{726611BA-4FA8-45A5-9F44-F0F2C8F9533F}" srcId="{909D9E52-D9A4-46E7-A6E2-21DCF5852491}" destId="{C48B4269-C345-430E-AB45-12C76A757F46}" srcOrd="0" destOrd="0" parTransId="{2560E55A-17E0-462F-B8FB-05046B522C60}" sibTransId="{97EEE80D-B783-4DBE-BF46-F3FB4E95D9C9}"/>
    <dgm:cxn modelId="{294A54CA-BC6C-40A8-86B0-FF913D9BA525}" type="presOf" srcId="{EF168C55-FC8A-4428-9E89-E5979ABCD47C}" destId="{68C501BC-215A-4877-95D6-3D6D31BA4238}" srcOrd="0" destOrd="0" presId="urn:microsoft.com/office/officeart/2009/3/layout/IncreasingArrowsProcess"/>
    <dgm:cxn modelId="{7E08BDE0-3F9E-455F-8814-E21734A3CE23}" type="presOf" srcId="{909D9E52-D9A4-46E7-A6E2-21DCF5852491}" destId="{5672E83D-69B2-4AFE-9204-3314865E8F41}" srcOrd="0" destOrd="0" presId="urn:microsoft.com/office/officeart/2009/3/layout/IncreasingArrowsProcess"/>
    <dgm:cxn modelId="{DF40D0F8-74B2-45D3-AC71-BFC281DD4C9C}" srcId="{EF168C55-FC8A-4428-9E89-E5979ABCD47C}" destId="{BCFF6761-2D61-479C-9FF4-CDD220DDC27E}" srcOrd="1" destOrd="0" parTransId="{2B2623C1-A0D1-4E1B-8BAF-BCD75F0FA22D}" sibTransId="{D6A30E82-A217-4172-8EEC-84194E8E98D0}"/>
    <dgm:cxn modelId="{5042DBFD-D51E-4EEB-AFBA-B4CE8FCB63BB}" type="presOf" srcId="{C400F124-8825-4521-AD11-EF4CCB3D87C4}" destId="{A66B51EB-2242-4E9B-829A-8881D4DE6637}" srcOrd="0" destOrd="0" presId="urn:microsoft.com/office/officeart/2009/3/layout/IncreasingArrowsProcess"/>
    <dgm:cxn modelId="{D9860D53-5038-4E3D-ABEA-B98A8CEFD7A5}" type="presParOf" srcId="{68C501BC-215A-4877-95D6-3D6D31BA4238}" destId="{A66B51EB-2242-4E9B-829A-8881D4DE6637}" srcOrd="0" destOrd="0" presId="urn:microsoft.com/office/officeart/2009/3/layout/IncreasingArrowsProcess"/>
    <dgm:cxn modelId="{8FB3F493-A639-435D-897D-11D11528BAD0}" type="presParOf" srcId="{68C501BC-215A-4877-95D6-3D6D31BA4238}" destId="{F0CF5B89-E006-4DC0-81CE-9AD82B4791B0}" srcOrd="1" destOrd="0" presId="urn:microsoft.com/office/officeart/2009/3/layout/IncreasingArrowsProcess"/>
    <dgm:cxn modelId="{7B1BB8D6-1F23-4893-B733-F76E3F4364C5}" type="presParOf" srcId="{68C501BC-215A-4877-95D6-3D6D31BA4238}" destId="{DB35A866-DE75-4767-ADD2-9D4AC0CD69BE}" srcOrd="2" destOrd="0" presId="urn:microsoft.com/office/officeart/2009/3/layout/IncreasingArrowsProcess"/>
    <dgm:cxn modelId="{4F497647-43A2-47F8-9902-F7B46AC5375A}" type="presParOf" srcId="{68C501BC-215A-4877-95D6-3D6D31BA4238}" destId="{22EC803E-A500-42AD-A92E-54B745A18EB3}" srcOrd="3" destOrd="0" presId="urn:microsoft.com/office/officeart/2009/3/layout/IncreasingArrowsProcess"/>
    <dgm:cxn modelId="{15AF9F47-5342-46D9-AC58-3EBA49568020}" type="presParOf" srcId="{68C501BC-215A-4877-95D6-3D6D31BA4238}" destId="{5672E83D-69B2-4AFE-9204-3314865E8F41}" srcOrd="4" destOrd="0" presId="urn:microsoft.com/office/officeart/2009/3/layout/IncreasingArrowsProcess"/>
    <dgm:cxn modelId="{A12ED4AC-E4B7-42FA-89B2-B411B5FF7737}" type="presParOf" srcId="{68C501BC-215A-4877-95D6-3D6D31BA4238}" destId="{81F23DFC-F370-477A-B493-51984EBA1A9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D9BA6-E96E-4A0B-A2DD-AFCFF9D313F8}">
      <dsp:nvSpPr>
        <dsp:cNvPr id="0" name=""/>
        <dsp:cNvSpPr/>
      </dsp:nvSpPr>
      <dsp:spPr>
        <a:xfrm>
          <a:off x="128"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t-LT" sz="1800" kern="1200" dirty="0">
              <a:solidFill>
                <a:schemeClr val="tx1"/>
              </a:solidFill>
              <a:latin typeface="Cambria" panose="02040503050406030204" pitchFamily="18" charset="0"/>
              <a:hlinkClick xmlns:r="http://schemas.openxmlformats.org/officeDocument/2006/relationships" r:id="rId1"/>
            </a:rPr>
            <a:t>Mikrobiologija</a:t>
          </a:r>
          <a:endParaRPr lang="lt-LT" sz="1800" kern="1200" dirty="0">
            <a:solidFill>
              <a:schemeClr val="tx1"/>
            </a:solidFill>
            <a:latin typeface="Cambria" panose="02040503050406030204" pitchFamily="18" charset="0"/>
          </a:endParaRPr>
        </a:p>
      </dsp:txBody>
      <dsp:txXfrm>
        <a:off x="128" y="1740535"/>
        <a:ext cx="1709811" cy="1740535"/>
      </dsp:txXfrm>
    </dsp:sp>
    <dsp:sp modelId="{6BAB70D9-96E3-4606-BB50-A85657C9B48E}">
      <dsp:nvSpPr>
        <dsp:cNvPr id="0" name=""/>
        <dsp:cNvSpPr/>
      </dsp:nvSpPr>
      <dsp:spPr>
        <a:xfrm>
          <a:off x="130536"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1BA9E-9985-4C70-AD89-F942861B3CA0}">
      <dsp:nvSpPr>
        <dsp:cNvPr id="0" name=""/>
        <dsp:cNvSpPr/>
      </dsp:nvSpPr>
      <dsp:spPr>
        <a:xfrm>
          <a:off x="1761234"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rgbClr val="C00000"/>
              </a:solidFill>
              <a:latin typeface="Cambria" panose="02040503050406030204" pitchFamily="18" charset="0"/>
              <a:hlinkClick xmlns:r="http://schemas.openxmlformats.org/officeDocument/2006/relationships" r:id="rId3"/>
            </a:rPr>
            <a:t>Genetika</a:t>
          </a:r>
          <a:endParaRPr lang="lt-LT" sz="2000" kern="1200" dirty="0">
            <a:solidFill>
              <a:srgbClr val="C00000"/>
            </a:solidFill>
            <a:latin typeface="Cambria" panose="02040503050406030204" pitchFamily="18" charset="0"/>
          </a:endParaRPr>
        </a:p>
      </dsp:txBody>
      <dsp:txXfrm>
        <a:off x="1761234" y="1740535"/>
        <a:ext cx="1709811" cy="1740535"/>
      </dsp:txXfrm>
    </dsp:sp>
    <dsp:sp modelId="{731A8BC2-6418-485E-AAAE-19BFA9EF16DA}">
      <dsp:nvSpPr>
        <dsp:cNvPr id="0" name=""/>
        <dsp:cNvSpPr/>
      </dsp:nvSpPr>
      <dsp:spPr>
        <a:xfrm>
          <a:off x="1891642" y="261080"/>
          <a:ext cx="1448995" cy="144899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23B886-3277-4E30-8B33-D9426CEFBF53}">
      <dsp:nvSpPr>
        <dsp:cNvPr id="0" name=""/>
        <dsp:cNvSpPr/>
      </dsp:nvSpPr>
      <dsp:spPr>
        <a:xfrm>
          <a:off x="3522340"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ambria" panose="02040503050406030204" pitchFamily="18" charset="0"/>
              <a:hlinkClick xmlns:r="http://schemas.openxmlformats.org/officeDocument/2006/relationships" r:id="rId5"/>
            </a:rPr>
            <a:t>Molekulinė</a:t>
          </a:r>
        </a:p>
        <a:p>
          <a:pPr marL="0" lvl="0" indent="0" algn="ctr" defTabSz="889000">
            <a:lnSpc>
              <a:spcPct val="90000"/>
            </a:lnSpc>
            <a:spcBef>
              <a:spcPct val="0"/>
            </a:spcBef>
            <a:spcAft>
              <a:spcPct val="35000"/>
            </a:spcAft>
            <a:buNone/>
          </a:pPr>
          <a:r>
            <a:rPr lang="lt-LT" sz="2000" kern="1200" dirty="0">
              <a:latin typeface="Cambria" panose="02040503050406030204" pitchFamily="18" charset="0"/>
              <a:hlinkClick xmlns:r="http://schemas.openxmlformats.org/officeDocument/2006/relationships" r:id="rId5"/>
            </a:rPr>
            <a:t>biologija</a:t>
          </a:r>
          <a:endParaRPr lang="lt-LT" sz="2000" kern="1200" dirty="0">
            <a:latin typeface="Cambria" panose="02040503050406030204" pitchFamily="18" charset="0"/>
          </a:endParaRPr>
        </a:p>
      </dsp:txBody>
      <dsp:txXfrm>
        <a:off x="3522340" y="1740535"/>
        <a:ext cx="1709811" cy="1740535"/>
      </dsp:txXfrm>
    </dsp:sp>
    <dsp:sp modelId="{75A3D73E-80F5-40D1-80C5-7E03D80418D3}">
      <dsp:nvSpPr>
        <dsp:cNvPr id="0" name=""/>
        <dsp:cNvSpPr/>
      </dsp:nvSpPr>
      <dsp:spPr>
        <a:xfrm>
          <a:off x="3652749" y="261080"/>
          <a:ext cx="1448995" cy="144899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AC768F-EA28-4242-8A14-5C0A627FD129}">
      <dsp:nvSpPr>
        <dsp:cNvPr id="0" name=""/>
        <dsp:cNvSpPr/>
      </dsp:nvSpPr>
      <dsp:spPr>
        <a:xfrm>
          <a:off x="5283447"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ambria" panose="02040503050406030204" pitchFamily="18" charset="0"/>
              <a:hlinkClick xmlns:r="http://schemas.openxmlformats.org/officeDocument/2006/relationships" r:id="rId7"/>
            </a:rPr>
            <a:t>Biochemija</a:t>
          </a:r>
          <a:endParaRPr lang="lt-LT" sz="2000" kern="1200" dirty="0">
            <a:latin typeface="Cambria" panose="02040503050406030204" pitchFamily="18" charset="0"/>
          </a:endParaRPr>
        </a:p>
      </dsp:txBody>
      <dsp:txXfrm>
        <a:off x="5283447" y="1740535"/>
        <a:ext cx="1709811" cy="1740535"/>
      </dsp:txXfrm>
    </dsp:sp>
    <dsp:sp modelId="{7D7B6BBC-2479-447B-BB45-6D1FD57CCDF7}">
      <dsp:nvSpPr>
        <dsp:cNvPr id="0" name=""/>
        <dsp:cNvSpPr/>
      </dsp:nvSpPr>
      <dsp:spPr>
        <a:xfrm>
          <a:off x="5413855" y="261080"/>
          <a:ext cx="1448995" cy="144899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DA782E-055E-4A68-8E47-D6679EF56984}">
      <dsp:nvSpPr>
        <dsp:cNvPr id="0" name=""/>
        <dsp:cNvSpPr/>
      </dsp:nvSpPr>
      <dsp:spPr>
        <a:xfrm>
          <a:off x="7044553"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ambria" panose="02040503050406030204" pitchFamily="18" charset="0"/>
              <a:hlinkClick xmlns:r="http://schemas.openxmlformats.org/officeDocument/2006/relationships" r:id="rId9"/>
            </a:rPr>
            <a:t>Biofizika</a:t>
          </a:r>
          <a:endParaRPr lang="lt-LT" sz="2000" kern="1200" dirty="0">
            <a:latin typeface="Cambria" panose="02040503050406030204" pitchFamily="18" charset="0"/>
          </a:endParaRPr>
        </a:p>
      </dsp:txBody>
      <dsp:txXfrm>
        <a:off x="7044553" y="1740535"/>
        <a:ext cx="1709811" cy="1740535"/>
      </dsp:txXfrm>
    </dsp:sp>
    <dsp:sp modelId="{7A39280D-AA3B-4E10-8A81-3D0888B2F5B0}">
      <dsp:nvSpPr>
        <dsp:cNvPr id="0" name=""/>
        <dsp:cNvSpPr/>
      </dsp:nvSpPr>
      <dsp:spPr>
        <a:xfrm>
          <a:off x="7174961" y="261080"/>
          <a:ext cx="1448995" cy="1448995"/>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76EBE-C74A-4302-8E1E-CE4A5FC8A1E9}">
      <dsp:nvSpPr>
        <dsp:cNvPr id="0" name=""/>
        <dsp:cNvSpPr/>
      </dsp:nvSpPr>
      <dsp:spPr>
        <a:xfrm>
          <a:off x="8805659" y="0"/>
          <a:ext cx="1709811" cy="4351338"/>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ambria" panose="02040503050406030204" pitchFamily="18" charset="0"/>
              <a:hlinkClick xmlns:r="http://schemas.openxmlformats.org/officeDocument/2006/relationships" r:id="rId11"/>
            </a:rPr>
            <a:t>Informatika</a:t>
          </a:r>
          <a:endParaRPr lang="lt-LT" sz="2000" kern="1200" dirty="0">
            <a:latin typeface="Cambria" panose="02040503050406030204" pitchFamily="18" charset="0"/>
          </a:endParaRPr>
        </a:p>
      </dsp:txBody>
      <dsp:txXfrm>
        <a:off x="8805659" y="1740535"/>
        <a:ext cx="1709811" cy="1740535"/>
      </dsp:txXfrm>
    </dsp:sp>
    <dsp:sp modelId="{5EB207F9-4263-455F-BB71-570357363796}">
      <dsp:nvSpPr>
        <dsp:cNvPr id="0" name=""/>
        <dsp:cNvSpPr/>
      </dsp:nvSpPr>
      <dsp:spPr>
        <a:xfrm>
          <a:off x="8936067" y="261080"/>
          <a:ext cx="1448995" cy="1448995"/>
        </a:xfrm>
        <a:prstGeom prst="ellipse">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19000" r="-1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00543-F9C4-47A8-9C78-F30D7693E1B1}">
      <dsp:nvSpPr>
        <dsp:cNvPr id="0" name=""/>
        <dsp:cNvSpPr/>
      </dsp:nvSpPr>
      <dsp:spPr>
        <a:xfrm>
          <a:off x="420623" y="3481070"/>
          <a:ext cx="9674352" cy="652700"/>
        </a:xfrm>
        <a:prstGeom prst="leftRightArrow">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B51EB-2242-4E9B-829A-8881D4DE6637}">
      <dsp:nvSpPr>
        <dsp:cNvPr id="0" name=""/>
        <dsp:cNvSpPr/>
      </dsp:nvSpPr>
      <dsp:spPr>
        <a:xfrm>
          <a:off x="299629" y="258966"/>
          <a:ext cx="5471382" cy="130018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268969" numCol="1" spcCol="1270" anchor="ctr" anchorCtr="0">
          <a:noAutofit/>
        </a:bodyPr>
        <a:lstStyle/>
        <a:p>
          <a:pPr marL="0" lvl="0" indent="0" algn="l" defTabSz="755650">
            <a:lnSpc>
              <a:spcPct val="90000"/>
            </a:lnSpc>
            <a:spcBef>
              <a:spcPct val="0"/>
            </a:spcBef>
            <a:spcAft>
              <a:spcPct val="35000"/>
            </a:spcAft>
            <a:buNone/>
          </a:pPr>
          <a:r>
            <a:rPr lang="lt-LT" sz="1700" kern="1200" dirty="0">
              <a:latin typeface="Cambria" panose="02040503050406030204" pitchFamily="18" charset="0"/>
            </a:rPr>
            <a:t>Ankstyvoji biotechnologija (8000–4000m.pr.Kr.)   </a:t>
          </a:r>
        </a:p>
      </dsp:txBody>
      <dsp:txXfrm>
        <a:off x="299629" y="584011"/>
        <a:ext cx="5146337" cy="650091"/>
      </dsp:txXfrm>
    </dsp:sp>
    <dsp:sp modelId="{F0CF5B89-E006-4DC0-81CE-9AD82B4791B0}">
      <dsp:nvSpPr>
        <dsp:cNvPr id="0" name=""/>
        <dsp:cNvSpPr/>
      </dsp:nvSpPr>
      <dsp:spPr>
        <a:xfrm>
          <a:off x="294797" y="1241246"/>
          <a:ext cx="3583138" cy="3263827"/>
        </a:xfrm>
        <a:prstGeom prst="rect">
          <a:avLst/>
        </a:prstGeom>
        <a:solidFill>
          <a:schemeClr val="accent4">
            <a:lumMod val="20000"/>
            <a:lumOff val="8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lt-LT" sz="1700" kern="1200" dirty="0">
            <a:solidFill>
              <a:srgbClr val="002060"/>
            </a:solidFill>
            <a:latin typeface="Cambria" panose="02040503050406030204" pitchFamily="18" charset="0"/>
            <a:sym typeface="Symbol" panose="05050102010706020507" pitchFamily="18" charset="2"/>
          </a:endParaRP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a:t>
          </a:r>
          <a:r>
            <a:rPr lang="lt-LT" sz="1700" kern="1200" dirty="0">
              <a:solidFill>
                <a:srgbClr val="002060"/>
              </a:solidFill>
              <a:latin typeface="Cambria" panose="02040503050406030204" pitchFamily="18" charset="0"/>
            </a:rPr>
            <a:t>Maisto gaminimas ar laikymas, paremtas gyvenimiška patirtimi;</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a:t>
          </a:r>
          <a:r>
            <a:rPr lang="lt-LT" sz="1700" kern="1200" dirty="0">
              <a:solidFill>
                <a:srgbClr val="002060"/>
              </a:solidFill>
              <a:latin typeface="Cambria" panose="02040503050406030204" pitchFamily="18" charset="0"/>
            </a:rPr>
            <a:t>Gyvūnų ir augalų </a:t>
          </a:r>
          <a:r>
            <a:rPr lang="lt-LT" sz="1700" kern="1200" dirty="0" err="1">
              <a:solidFill>
                <a:srgbClr val="002060"/>
              </a:solidFill>
              <a:latin typeface="Cambria" panose="02040503050406030204" pitchFamily="18" charset="0"/>
            </a:rPr>
            <a:t>domestikacija</a:t>
          </a:r>
          <a:r>
            <a:rPr lang="lt-LT" sz="1700" kern="1200" dirty="0">
              <a:solidFill>
                <a:srgbClr val="002060"/>
              </a:solidFill>
              <a:latin typeface="Cambria" panose="02040503050406030204" pitchFamily="18" charset="0"/>
            </a:rPr>
            <a:t> (prijaukinimas).</a:t>
          </a:r>
        </a:p>
      </dsp:txBody>
      <dsp:txXfrm>
        <a:off x="294797" y="1241246"/>
        <a:ext cx="3583138" cy="3263827"/>
      </dsp:txXfrm>
    </dsp:sp>
    <dsp:sp modelId="{DB35A866-DE75-4767-ADD2-9D4AC0CD69BE}">
      <dsp:nvSpPr>
        <dsp:cNvPr id="0" name=""/>
        <dsp:cNvSpPr/>
      </dsp:nvSpPr>
      <dsp:spPr>
        <a:xfrm>
          <a:off x="3851754" y="791131"/>
          <a:ext cx="5750420" cy="1284255"/>
        </a:xfrm>
        <a:prstGeom prst="rightArrow">
          <a:avLst>
            <a:gd name="adj1" fmla="val 50000"/>
            <a:gd name="adj2" fmla="val 5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268969" numCol="1" spcCol="1270" anchor="ctr" anchorCtr="0">
          <a:noAutofit/>
        </a:bodyPr>
        <a:lstStyle/>
        <a:p>
          <a:pPr marL="0" lvl="0" indent="0" algn="l" defTabSz="755650">
            <a:lnSpc>
              <a:spcPct val="90000"/>
            </a:lnSpc>
            <a:spcBef>
              <a:spcPct val="0"/>
            </a:spcBef>
            <a:spcAft>
              <a:spcPct val="35000"/>
            </a:spcAft>
            <a:buNone/>
          </a:pPr>
          <a:r>
            <a:rPr lang="lt-LT" sz="1700" kern="1200" dirty="0">
              <a:latin typeface="Cambria" panose="02040503050406030204" pitchFamily="18" charset="0"/>
            </a:rPr>
            <a:t>Klasikinė biotechnologija (2000m.pr.Kr.; 1800-1952)  </a:t>
          </a:r>
          <a:r>
            <a:rPr lang="lt-LT" sz="1700" kern="1200" dirty="0"/>
            <a:t> </a:t>
          </a:r>
        </a:p>
      </dsp:txBody>
      <dsp:txXfrm>
        <a:off x="3851754" y="1112195"/>
        <a:ext cx="5429356" cy="642127"/>
      </dsp:txXfrm>
    </dsp:sp>
    <dsp:sp modelId="{22EC803E-A500-42AD-A92E-54B745A18EB3}">
      <dsp:nvSpPr>
        <dsp:cNvPr id="0" name=""/>
        <dsp:cNvSpPr/>
      </dsp:nvSpPr>
      <dsp:spPr>
        <a:xfrm>
          <a:off x="3862958" y="1759174"/>
          <a:ext cx="3583138" cy="3263827"/>
        </a:xfrm>
        <a:prstGeom prst="rect">
          <a:avLst/>
        </a:prstGeom>
        <a:solidFill>
          <a:schemeClr val="accent2">
            <a:lumMod val="20000"/>
            <a:lumOff val="8000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Remiasi ankstyvosios biotechnologijos etapo patirtimi.</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Mikrobiologijos mokslo vystymasis – išaiškinta </a:t>
          </a:r>
          <a:r>
            <a:rPr lang="lt-LT" sz="1700" b="1" kern="1200" dirty="0">
              <a:solidFill>
                <a:srgbClr val="002060"/>
              </a:solidFill>
              <a:latin typeface="Cambria" panose="02040503050406030204" pitchFamily="18" charset="0"/>
              <a:sym typeface="Symbol" panose="05050102010706020507" pitchFamily="18" charset="2"/>
            </a:rPr>
            <a:t>fermentacijos</a:t>
          </a:r>
          <a:r>
            <a:rPr lang="lt-LT" sz="1700" kern="1200" dirty="0">
              <a:solidFill>
                <a:srgbClr val="002060"/>
              </a:solidFill>
              <a:latin typeface="Cambria" panose="02040503050406030204" pitchFamily="18" charset="0"/>
              <a:sym typeface="Symbol" panose="05050102010706020507" pitchFamily="18" charset="2"/>
            </a:rPr>
            <a:t> esmė. </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Genetikos mokslo vystymasis – selekcija, </a:t>
          </a:r>
          <a:r>
            <a:rPr lang="lt-LT" sz="1700" b="1" kern="1200" dirty="0">
              <a:solidFill>
                <a:srgbClr val="002060"/>
              </a:solidFill>
              <a:latin typeface="Cambria" panose="02040503050406030204" pitchFamily="18" charset="0"/>
              <a:sym typeface="Symbol" panose="05050102010706020507" pitchFamily="18" charset="2"/>
            </a:rPr>
            <a:t>DNR</a:t>
          </a:r>
          <a:r>
            <a:rPr lang="lt-LT" sz="1700" kern="1200" dirty="0">
              <a:solidFill>
                <a:srgbClr val="002060"/>
              </a:solidFill>
              <a:latin typeface="Cambria" panose="02040503050406030204" pitchFamily="18" charset="0"/>
              <a:sym typeface="Symbol" panose="05050102010706020507" pitchFamily="18" charset="2"/>
            </a:rPr>
            <a:t> tyrimai</a:t>
          </a:r>
          <a:endParaRPr lang="lt-LT" sz="1700" kern="1200" dirty="0"/>
        </a:p>
      </dsp:txBody>
      <dsp:txXfrm>
        <a:off x="3862958" y="1759174"/>
        <a:ext cx="3583138" cy="3263827"/>
      </dsp:txXfrm>
    </dsp:sp>
    <dsp:sp modelId="{5672E83D-69B2-4AFE-9204-3314865E8F41}">
      <dsp:nvSpPr>
        <dsp:cNvPr id="0" name=""/>
        <dsp:cNvSpPr/>
      </dsp:nvSpPr>
      <dsp:spPr>
        <a:xfrm>
          <a:off x="7038789" y="1309573"/>
          <a:ext cx="4662241" cy="1410479"/>
        </a:xfrm>
        <a:prstGeom prst="rightArrow">
          <a:avLst>
            <a:gd name="adj1" fmla="val 50000"/>
            <a:gd name="adj2" fmla="val 5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268969" numCol="1" spcCol="1270" anchor="ctr" anchorCtr="0">
          <a:noAutofit/>
        </a:bodyPr>
        <a:lstStyle/>
        <a:p>
          <a:pPr marL="0" lvl="0" indent="0" algn="l" defTabSz="800100">
            <a:lnSpc>
              <a:spcPct val="90000"/>
            </a:lnSpc>
            <a:spcBef>
              <a:spcPct val="0"/>
            </a:spcBef>
            <a:spcAft>
              <a:spcPct val="35000"/>
            </a:spcAft>
            <a:buNone/>
          </a:pPr>
          <a:r>
            <a:rPr lang="lt-LT" sz="1800" kern="1200" dirty="0">
              <a:latin typeface="Cambria" panose="02040503050406030204" pitchFamily="18" charset="0"/>
            </a:rPr>
            <a:t>Modernioji   biotechnologija (nuo 1953 m.)</a:t>
          </a:r>
        </a:p>
      </dsp:txBody>
      <dsp:txXfrm>
        <a:off x="7038789" y="1662193"/>
        <a:ext cx="4309621" cy="705239"/>
      </dsp:txXfrm>
    </dsp:sp>
    <dsp:sp modelId="{81F23DFC-F370-477A-B493-51984EBA1A92}">
      <dsp:nvSpPr>
        <dsp:cNvPr id="0" name=""/>
        <dsp:cNvSpPr/>
      </dsp:nvSpPr>
      <dsp:spPr>
        <a:xfrm>
          <a:off x="7431119" y="2312187"/>
          <a:ext cx="3583138" cy="3216061"/>
        </a:xfrm>
        <a:prstGeom prst="rect">
          <a:avLst/>
        </a:prstGeom>
        <a:solidFill>
          <a:schemeClr val="bg1">
            <a:lumMod val="9500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Paremta:</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Genų inžinerija - manipuliacijos su </a:t>
          </a:r>
          <a:r>
            <a:rPr lang="lt-LT" sz="1700" kern="1200" dirty="0" err="1">
              <a:solidFill>
                <a:srgbClr val="002060"/>
              </a:solidFill>
              <a:latin typeface="Cambria" panose="02040503050406030204" pitchFamily="18" charset="0"/>
              <a:sym typeface="Symbol" panose="05050102010706020507" pitchFamily="18" charset="2"/>
            </a:rPr>
            <a:t>rekombinantine</a:t>
          </a:r>
          <a:r>
            <a:rPr lang="lt-LT" sz="1700" kern="1200" dirty="0">
              <a:solidFill>
                <a:srgbClr val="002060"/>
              </a:solidFill>
              <a:latin typeface="Cambria" panose="02040503050406030204" pitchFamily="18" charset="0"/>
              <a:sym typeface="Symbol" panose="05050102010706020507" pitchFamily="18" charset="2"/>
            </a:rPr>
            <a:t> DNR;</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Molekuline biologija - genų ir jų funkcijų tyrimas bei manipuliavimas;</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Ląstelių ir audinių kultūra – auginimas laboratorinėmis sąlygomis.</a:t>
          </a:r>
        </a:p>
        <a:p>
          <a:pPr marL="0" lvl="0" indent="0" algn="l" defTabSz="755650">
            <a:lnSpc>
              <a:spcPct val="90000"/>
            </a:lnSpc>
            <a:spcBef>
              <a:spcPct val="0"/>
            </a:spcBef>
            <a:spcAft>
              <a:spcPct val="35000"/>
            </a:spcAft>
            <a:buNone/>
          </a:pPr>
          <a:r>
            <a:rPr lang="lt-LT" sz="1700" kern="1200" dirty="0">
              <a:solidFill>
                <a:srgbClr val="002060"/>
              </a:solidFill>
              <a:latin typeface="Cambria" panose="02040503050406030204" pitchFamily="18" charset="0"/>
              <a:sym typeface="Symbol" panose="05050102010706020507" pitchFamily="18" charset="2"/>
            </a:rPr>
            <a:t> </a:t>
          </a:r>
          <a:endParaRPr lang="lt-LT" sz="1700" kern="1200" dirty="0"/>
        </a:p>
      </dsp:txBody>
      <dsp:txXfrm>
        <a:off x="7431119" y="2312187"/>
        <a:ext cx="3583138" cy="321606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6397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311510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244135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132380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343766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69F0C444-6582-4005-BC5A-927547A24658}" type="datetimeFigureOut">
              <a:rPr lang="lt-LT" smtClean="0"/>
              <a:t>2024-08-29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22168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69F0C444-6582-4005-BC5A-927547A24658}" type="datetimeFigureOut">
              <a:rPr lang="lt-LT" smtClean="0"/>
              <a:t>2024-08-29</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353349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69F0C444-6582-4005-BC5A-927547A24658}" type="datetimeFigureOut">
              <a:rPr lang="lt-LT" smtClean="0"/>
              <a:t>2024-08-29</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206962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9F0C444-6582-4005-BC5A-927547A24658}" type="datetimeFigureOut">
              <a:rPr lang="lt-LT" smtClean="0"/>
              <a:t>2024-08-29</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146420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69F0C444-6582-4005-BC5A-927547A24658}" type="datetimeFigureOut">
              <a:rPr lang="lt-LT" smtClean="0"/>
              <a:t>2024-08-29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53693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69F0C444-6582-4005-BC5A-927547A24658}" type="datetimeFigureOut">
              <a:rPr lang="lt-LT" smtClean="0"/>
              <a:t>2024-08-29</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D6ACA0F5-9B24-4F60-B665-AB19942BC28F}" type="slidenum">
              <a:rPr lang="lt-LT" smtClean="0"/>
              <a:t>‹#›</a:t>
            </a:fld>
            <a:endParaRPr lang="lt-LT"/>
          </a:p>
        </p:txBody>
      </p:sp>
    </p:spTree>
    <p:extLst>
      <p:ext uri="{BB962C8B-B14F-4D97-AF65-F5344CB8AC3E}">
        <p14:creationId xmlns:p14="http://schemas.microsoft.com/office/powerpoint/2010/main" val="6878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0C444-6582-4005-BC5A-927547A24658}" type="datetimeFigureOut">
              <a:rPr lang="lt-LT" smtClean="0"/>
              <a:t>2024-08-29</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CA0F5-9B24-4F60-B665-AB19942BC28F}" type="slidenum">
              <a:rPr lang="lt-LT" smtClean="0"/>
              <a:t>‹#›</a:t>
            </a:fld>
            <a:endParaRPr lang="lt-LT"/>
          </a:p>
        </p:txBody>
      </p:sp>
    </p:spTree>
    <p:extLst>
      <p:ext uri="{BB962C8B-B14F-4D97-AF65-F5344CB8AC3E}">
        <p14:creationId xmlns:p14="http://schemas.microsoft.com/office/powerpoint/2010/main" val="107829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t.wikipedia.org/wiki/CRISPR"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t.wikipedia.org/wiki/Bioplastika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t.wikipedia.org/wiki/Biotechnologija" TargetMode="External"/><Relationship Id="rId1" Type="http://schemas.openxmlformats.org/officeDocument/2006/relationships/slideLayout" Target="../slideLayouts/slideLayout2.xml"/><Relationship Id="rId4" Type="http://schemas.openxmlformats.org/officeDocument/2006/relationships/hyperlink" Target="https://en.wikipedia.org/wiki/K%C3%A1roly_Erek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5820425" y="2036764"/>
            <a:ext cx="6371573" cy="2387600"/>
          </a:xfrm>
        </p:spPr>
        <p:txBody>
          <a:bodyPr/>
          <a:lstStyle/>
          <a:p>
            <a:r>
              <a:rPr lang="lt-LT" dirty="0">
                <a:solidFill>
                  <a:srgbClr val="002060"/>
                </a:solidFill>
                <a:latin typeface="Cambria" panose="02040503050406030204" pitchFamily="18" charset="0"/>
              </a:rPr>
              <a:t>Biotechnologija: </a:t>
            </a:r>
            <a:br>
              <a:rPr lang="lt-LT" dirty="0">
                <a:solidFill>
                  <a:srgbClr val="002060"/>
                </a:solidFill>
                <a:latin typeface="Cambria" panose="02040503050406030204" pitchFamily="18" charset="0"/>
              </a:rPr>
            </a:br>
            <a:r>
              <a:rPr lang="lt-LT" dirty="0">
                <a:solidFill>
                  <a:srgbClr val="002060"/>
                </a:solidFill>
                <a:latin typeface="Cambria" panose="02040503050406030204" pitchFamily="18" charset="0"/>
              </a:rPr>
              <a:t>šakos ir objektai</a:t>
            </a:r>
          </a:p>
        </p:txBody>
      </p:sp>
      <p:sp>
        <p:nvSpPr>
          <p:cNvPr id="3" name="Antrinis pavadinimas 2"/>
          <p:cNvSpPr>
            <a:spLocks noGrp="1"/>
          </p:cNvSpPr>
          <p:nvPr>
            <p:ph type="subTitle" idx="1"/>
          </p:nvPr>
        </p:nvSpPr>
        <p:spPr>
          <a:xfrm>
            <a:off x="6402494" y="5578369"/>
            <a:ext cx="4981969" cy="456874"/>
          </a:xfrm>
        </p:spPr>
        <p:txBody>
          <a:bodyPr>
            <a:normAutofit lnSpcReduction="10000"/>
          </a:bodyPr>
          <a:lstStyle/>
          <a:p>
            <a:r>
              <a:rPr lang="lt-LT" sz="2800" dirty="0">
                <a:solidFill>
                  <a:srgbClr val="002060"/>
                </a:solidFill>
                <a:latin typeface="Cambria" panose="02040503050406030204" pitchFamily="18" charset="0"/>
              </a:rPr>
              <a:t>Doc. dr. Rita Jankauskienė</a:t>
            </a:r>
          </a:p>
        </p:txBody>
      </p:sp>
      <p:pic>
        <p:nvPicPr>
          <p:cNvPr id="2050" name="Picture 2" descr="https://i.pinimg.com/564x/21/fa/ee/21faee5fac1b9013be9c64b618f7fb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 y="425885"/>
            <a:ext cx="5937338" cy="6092442"/>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p:cNvPicPr>
            <a:picLocks noChangeAspect="1"/>
          </p:cNvPicPr>
          <p:nvPr/>
        </p:nvPicPr>
        <p:blipFill>
          <a:blip r:embed="rId3"/>
          <a:stretch>
            <a:fillRect/>
          </a:stretch>
        </p:blipFill>
        <p:spPr>
          <a:xfrm>
            <a:off x="6864653" y="425885"/>
            <a:ext cx="4057650" cy="638175"/>
          </a:xfrm>
          <a:prstGeom prst="rect">
            <a:avLst/>
          </a:prstGeom>
        </p:spPr>
      </p:pic>
    </p:spTree>
    <p:extLst>
      <p:ext uri="{BB962C8B-B14F-4D97-AF65-F5344CB8AC3E}">
        <p14:creationId xmlns:p14="http://schemas.microsoft.com/office/powerpoint/2010/main" val="244749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31740" y="48888"/>
            <a:ext cx="10515600" cy="757619"/>
          </a:xfrm>
        </p:spPr>
        <p:txBody>
          <a:bodyPr/>
          <a:lstStyle/>
          <a:p>
            <a:r>
              <a:rPr lang="lt-LT" dirty="0">
                <a:solidFill>
                  <a:schemeClr val="accent6">
                    <a:lumMod val="75000"/>
                  </a:schemeClr>
                </a:solidFill>
                <a:latin typeface="Cambria" panose="02040503050406030204" pitchFamily="18" charset="0"/>
              </a:rPr>
              <a:t>Pavyzdys: GM augalų kūrimas</a:t>
            </a:r>
          </a:p>
        </p:txBody>
      </p:sp>
      <p:sp>
        <p:nvSpPr>
          <p:cNvPr id="3" name="Turinio vietos rezervavimo ženklas 2"/>
          <p:cNvSpPr>
            <a:spLocks noGrp="1"/>
          </p:cNvSpPr>
          <p:nvPr>
            <p:ph sz="half" idx="1"/>
          </p:nvPr>
        </p:nvSpPr>
        <p:spPr>
          <a:xfrm>
            <a:off x="127321" y="891250"/>
            <a:ext cx="6620719" cy="6227180"/>
          </a:xfrm>
        </p:spPr>
        <p:txBody>
          <a:bodyPr>
            <a:noAutofit/>
          </a:bodyPr>
          <a:lstStyle/>
          <a:p>
            <a:pPr marL="0" indent="0" algn="just">
              <a:spcBef>
                <a:spcPts val="0"/>
              </a:spcBef>
              <a:buNone/>
            </a:pPr>
            <a:r>
              <a:rPr lang="lt-LT" sz="2000" b="1" dirty="0">
                <a:solidFill>
                  <a:schemeClr val="accent6">
                    <a:lumMod val="75000"/>
                  </a:schemeClr>
                </a:solidFill>
                <a:latin typeface="Cambria" panose="02040503050406030204" pitchFamily="18" charset="0"/>
              </a:rPr>
              <a:t>1. Tikslinės savybės nustatymas</a:t>
            </a:r>
          </a:p>
          <a:p>
            <a:pPr marL="0" indent="0" algn="just">
              <a:spcBef>
                <a:spcPts val="0"/>
              </a:spcBef>
              <a:buNone/>
            </a:pPr>
            <a:r>
              <a:rPr lang="lt-LT" sz="2000" dirty="0">
                <a:solidFill>
                  <a:srgbClr val="002060"/>
                </a:solidFill>
                <a:latin typeface="Cambria" panose="02040503050406030204" pitchFamily="18" charset="0"/>
              </a:rPr>
              <a:t>Reikiamos savybės augalui parinkimas. Tai gali būti atsparumas tam tikroms ligoms, kenkėjams, sausrai arba pagerintas maistinių medžiagų kiekis.</a:t>
            </a:r>
          </a:p>
          <a:p>
            <a:pPr marL="0" indent="0" algn="just">
              <a:spcBef>
                <a:spcPts val="600"/>
              </a:spcBef>
              <a:buNone/>
            </a:pPr>
            <a:r>
              <a:rPr lang="lt-LT" sz="2000" b="1" dirty="0">
                <a:solidFill>
                  <a:schemeClr val="accent6">
                    <a:lumMod val="75000"/>
                  </a:schemeClr>
                </a:solidFill>
                <a:latin typeface="Cambria" panose="02040503050406030204" pitchFamily="18" charset="0"/>
              </a:rPr>
              <a:t>2. Genų identiškumo ir izoliavimo procesas</a:t>
            </a:r>
          </a:p>
          <a:p>
            <a:pPr marL="0" indent="0" algn="just">
              <a:spcBef>
                <a:spcPts val="0"/>
              </a:spcBef>
              <a:buNone/>
            </a:pPr>
            <a:r>
              <a:rPr lang="lt-LT" sz="2000" dirty="0">
                <a:solidFill>
                  <a:srgbClr val="002060"/>
                </a:solidFill>
                <a:latin typeface="Cambria" panose="02040503050406030204" pitchFamily="18" charset="0"/>
              </a:rPr>
              <a:t>Pavyzdžiui, identifikuojamas ir izoliuojamas genas, atsakingas už atsparumą tam tikram vabzdžiui.</a:t>
            </a:r>
          </a:p>
          <a:p>
            <a:pPr marL="0" indent="0" algn="just">
              <a:spcBef>
                <a:spcPts val="600"/>
              </a:spcBef>
              <a:buNone/>
            </a:pPr>
            <a:r>
              <a:rPr lang="lt-LT" sz="2000" b="1" dirty="0">
                <a:solidFill>
                  <a:schemeClr val="accent6">
                    <a:lumMod val="75000"/>
                  </a:schemeClr>
                </a:solidFill>
                <a:latin typeface="Cambria" panose="02040503050406030204" pitchFamily="18" charset="0"/>
              </a:rPr>
              <a:t>3. Genų įterpimas</a:t>
            </a:r>
          </a:p>
          <a:p>
            <a:pPr marL="0" indent="0" algn="just">
              <a:spcBef>
                <a:spcPts val="0"/>
              </a:spcBef>
              <a:buNone/>
            </a:pPr>
            <a:r>
              <a:rPr lang="lt-LT" sz="2000" dirty="0">
                <a:solidFill>
                  <a:srgbClr val="002060"/>
                </a:solidFill>
                <a:latin typeface="Cambria" panose="02040503050406030204" pitchFamily="18" charset="0"/>
              </a:rPr>
              <a:t>Genas yra įterpiamas į augalo ląsteles bakterijos </a:t>
            </a:r>
            <a:r>
              <a:rPr lang="lt-LT" sz="2000" i="1" dirty="0" err="1">
                <a:solidFill>
                  <a:srgbClr val="002060"/>
                </a:solidFill>
                <a:latin typeface="Cambria" panose="02040503050406030204" pitchFamily="18" charset="0"/>
              </a:rPr>
              <a:t>Agrobacterium</a:t>
            </a:r>
            <a:r>
              <a:rPr lang="lt-LT" sz="2000" i="1" dirty="0">
                <a:solidFill>
                  <a:srgbClr val="002060"/>
                </a:solidFill>
                <a:latin typeface="Cambria" panose="02040503050406030204" pitchFamily="18" charset="0"/>
              </a:rPr>
              <a:t> </a:t>
            </a:r>
            <a:r>
              <a:rPr lang="lt-LT" sz="2000" i="1" dirty="0" err="1">
                <a:solidFill>
                  <a:srgbClr val="002060"/>
                </a:solidFill>
                <a:latin typeface="Cambria" panose="02040503050406030204" pitchFamily="18" charset="0"/>
              </a:rPr>
              <a:t>tumefaciens</a:t>
            </a:r>
            <a:r>
              <a:rPr lang="lt-LT" sz="2000" dirty="0">
                <a:solidFill>
                  <a:srgbClr val="002060"/>
                </a:solidFill>
                <a:latin typeface="Cambria" panose="02040503050406030204" pitchFamily="18" charset="0"/>
              </a:rPr>
              <a:t> pagalba arba genų šautuvu (</a:t>
            </a:r>
            <a:r>
              <a:rPr lang="lt-LT" sz="2000" dirty="0" err="1">
                <a:solidFill>
                  <a:srgbClr val="002060"/>
                </a:solidFill>
                <a:latin typeface="Cambria" panose="02040503050406030204" pitchFamily="18" charset="0"/>
              </a:rPr>
              <a:t>biolistikos</a:t>
            </a:r>
            <a:r>
              <a:rPr lang="lt-LT" sz="2000" dirty="0">
                <a:solidFill>
                  <a:srgbClr val="002060"/>
                </a:solidFill>
                <a:latin typeface="Cambria" panose="02040503050406030204" pitchFamily="18" charset="0"/>
              </a:rPr>
              <a:t> metodas).</a:t>
            </a:r>
          </a:p>
          <a:p>
            <a:pPr marL="0" indent="0" algn="just">
              <a:spcBef>
                <a:spcPts val="600"/>
              </a:spcBef>
              <a:buNone/>
            </a:pPr>
            <a:r>
              <a:rPr lang="lt-LT" sz="2000" b="1" dirty="0">
                <a:solidFill>
                  <a:schemeClr val="accent6">
                    <a:lumMod val="75000"/>
                  </a:schemeClr>
                </a:solidFill>
                <a:latin typeface="Cambria" panose="02040503050406030204" pitchFamily="18" charset="0"/>
              </a:rPr>
              <a:t>4. Augalų kultūra</a:t>
            </a:r>
          </a:p>
          <a:p>
            <a:pPr marL="0" indent="0" algn="just">
              <a:spcBef>
                <a:spcPts val="0"/>
              </a:spcBef>
              <a:buNone/>
            </a:pPr>
            <a:r>
              <a:rPr lang="lt-LT" sz="2000" dirty="0">
                <a:solidFill>
                  <a:srgbClr val="002060"/>
                </a:solidFill>
                <a:latin typeface="Cambria" panose="02040503050406030204" pitchFamily="18" charset="0"/>
              </a:rPr>
              <a:t>GM ląstelės yra auginamos laboratorijoje, kol susidaro augalas. Naudojami audinių kultūros metodai.</a:t>
            </a:r>
          </a:p>
          <a:p>
            <a:pPr marL="0" indent="0" algn="just">
              <a:spcBef>
                <a:spcPts val="600"/>
              </a:spcBef>
              <a:buNone/>
            </a:pPr>
            <a:r>
              <a:rPr lang="lt-LT" sz="2000" b="1" dirty="0">
                <a:solidFill>
                  <a:schemeClr val="accent6">
                    <a:lumMod val="75000"/>
                  </a:schemeClr>
                </a:solidFill>
                <a:latin typeface="Cambria" panose="02040503050406030204" pitchFamily="18" charset="0"/>
              </a:rPr>
              <a:t>5. Testavimas ir patvirtinimas</a:t>
            </a:r>
          </a:p>
          <a:p>
            <a:pPr marL="0" indent="0" algn="just">
              <a:spcBef>
                <a:spcPts val="0"/>
              </a:spcBef>
              <a:buNone/>
            </a:pPr>
            <a:r>
              <a:rPr lang="lt-LT" sz="2000" dirty="0">
                <a:solidFill>
                  <a:srgbClr val="002060"/>
                </a:solidFill>
                <a:latin typeface="Cambria" panose="02040503050406030204" pitchFamily="18" charset="0"/>
              </a:rPr>
              <a:t>GM augalai testuojami, siekiant įsitikinti, kad jie turi pageidaujamas savybes ir nėra neigiamo šalutinio poveikio.</a:t>
            </a:r>
          </a:p>
          <a:p>
            <a:pPr marL="0" indent="0" algn="just">
              <a:spcBef>
                <a:spcPts val="600"/>
              </a:spcBef>
              <a:buNone/>
            </a:pPr>
            <a:r>
              <a:rPr lang="lt-LT" sz="2000" b="1" dirty="0">
                <a:solidFill>
                  <a:schemeClr val="accent6">
                    <a:lumMod val="75000"/>
                  </a:schemeClr>
                </a:solidFill>
                <a:latin typeface="Cambria" panose="02040503050406030204" pitchFamily="18" charset="0"/>
              </a:rPr>
              <a:t>6. Lauko bandymai ir patvirtinimas</a:t>
            </a:r>
          </a:p>
          <a:p>
            <a:pPr marL="0" indent="0" algn="just">
              <a:spcBef>
                <a:spcPts val="0"/>
              </a:spcBef>
              <a:buNone/>
            </a:pPr>
            <a:r>
              <a:rPr lang="lt-LT" sz="2000" dirty="0">
                <a:solidFill>
                  <a:srgbClr val="002060"/>
                </a:solidFill>
                <a:latin typeface="Cambria" panose="02040503050406030204" pitchFamily="18" charset="0"/>
              </a:rPr>
              <a:t>GM augalai yra auginami lauko sąlygomis, kad patvirtinti ar tinka naudojimui ir </a:t>
            </a:r>
            <a:r>
              <a:rPr lang="lt-LT" sz="2000" dirty="0" err="1">
                <a:solidFill>
                  <a:srgbClr val="002060"/>
                </a:solidFill>
                <a:latin typeface="Cambria" panose="02040503050406030204" pitchFamily="18" charset="0"/>
              </a:rPr>
              <a:t>komercializavimui</a:t>
            </a:r>
            <a:r>
              <a:rPr lang="lt-LT" sz="2000" dirty="0">
                <a:solidFill>
                  <a:srgbClr val="002060"/>
                </a:solidFill>
                <a:latin typeface="Cambria" panose="02040503050406030204" pitchFamily="18" charset="0"/>
              </a:rPr>
              <a:t>.</a:t>
            </a:r>
          </a:p>
          <a:p>
            <a:endParaRPr lang="lt-LT" sz="2000" dirty="0">
              <a:latin typeface="Cambria" panose="02040503050406030204" pitchFamily="18" charset="0"/>
            </a:endParaRPr>
          </a:p>
        </p:txBody>
      </p:sp>
      <p:pic>
        <p:nvPicPr>
          <p:cNvPr id="5" name="Turinio vietos rezervavimo ženklas 3"/>
          <p:cNvPicPr>
            <a:picLocks noChangeAspect="1"/>
          </p:cNvPicPr>
          <p:nvPr/>
        </p:nvPicPr>
        <p:blipFill>
          <a:blip r:embed="rId2"/>
          <a:stretch>
            <a:fillRect/>
          </a:stretch>
        </p:blipFill>
        <p:spPr>
          <a:xfrm>
            <a:off x="213220" y="15146"/>
            <a:ext cx="842476" cy="825105"/>
          </a:xfrm>
          <a:prstGeom prst="rect">
            <a:avLst/>
          </a:prstGeom>
        </p:spPr>
      </p:pic>
      <p:sp>
        <p:nvSpPr>
          <p:cNvPr id="7" name="Suapvalintas stačiakampis 6"/>
          <p:cNvSpPr/>
          <p:nvPr/>
        </p:nvSpPr>
        <p:spPr>
          <a:xfrm>
            <a:off x="7118430" y="4166886"/>
            <a:ext cx="4884516" cy="26911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Stačiakampis 5"/>
          <p:cNvSpPr/>
          <p:nvPr/>
        </p:nvSpPr>
        <p:spPr>
          <a:xfrm>
            <a:off x="7280476" y="4272677"/>
            <a:ext cx="4768769" cy="2585323"/>
          </a:xfrm>
          <a:prstGeom prst="rect">
            <a:avLst/>
          </a:prstGeom>
        </p:spPr>
        <p:txBody>
          <a:bodyPr wrap="square">
            <a:spAutoFit/>
          </a:bodyPr>
          <a:lstStyle/>
          <a:p>
            <a:pPr algn="just"/>
            <a:r>
              <a:rPr lang="lt-LT" dirty="0">
                <a:solidFill>
                  <a:srgbClr val="C00000"/>
                </a:solidFill>
                <a:latin typeface="Cambria" panose="02040503050406030204" pitchFamily="18" charset="0"/>
              </a:rPr>
              <a:t>Saugumas</a:t>
            </a:r>
            <a:r>
              <a:rPr lang="lt-LT" dirty="0">
                <a:latin typeface="Cambria" panose="02040503050406030204" pitchFamily="18" charset="0"/>
              </a:rPr>
              <a:t>: </a:t>
            </a:r>
            <a:r>
              <a:rPr lang="lt-LT" dirty="0">
                <a:solidFill>
                  <a:srgbClr val="002060"/>
                </a:solidFill>
                <a:latin typeface="Cambria" panose="02040503050406030204" pitchFamily="18" charset="0"/>
              </a:rPr>
              <a:t>atliekami išsamūs tyrimai, siekiant įsitikinti, kad GMO yra saugūs vartoti ir auginimo aplinkai.</a:t>
            </a:r>
          </a:p>
          <a:p>
            <a:pPr algn="just"/>
            <a:r>
              <a:rPr lang="lt-LT" dirty="0">
                <a:solidFill>
                  <a:srgbClr val="C00000"/>
                </a:solidFill>
                <a:latin typeface="Cambria" panose="02040503050406030204" pitchFamily="18" charset="0"/>
              </a:rPr>
              <a:t>Aplinkosauga</a:t>
            </a:r>
            <a:r>
              <a:rPr lang="lt-LT" dirty="0">
                <a:latin typeface="Cambria" panose="02040503050406030204" pitchFamily="18" charset="0"/>
              </a:rPr>
              <a:t>: </a:t>
            </a:r>
            <a:r>
              <a:rPr lang="lt-LT" dirty="0">
                <a:solidFill>
                  <a:srgbClr val="002060"/>
                </a:solidFill>
                <a:latin typeface="Cambria" panose="02040503050406030204" pitchFamily="18" charset="0"/>
              </a:rPr>
              <a:t>baiminamasi, kad GMO gali paveikti biologinę įvairovę arba sukelti kenkėjų ir piktžolių atsparumą.</a:t>
            </a:r>
          </a:p>
          <a:p>
            <a:pPr algn="just"/>
            <a:r>
              <a:rPr lang="lt-LT" dirty="0">
                <a:solidFill>
                  <a:srgbClr val="C00000"/>
                </a:solidFill>
                <a:latin typeface="Cambria" panose="02040503050406030204" pitchFamily="18" charset="0"/>
              </a:rPr>
              <a:t>Etika</a:t>
            </a:r>
            <a:r>
              <a:rPr lang="lt-LT" dirty="0">
                <a:latin typeface="Cambria" panose="02040503050406030204" pitchFamily="18" charset="0"/>
              </a:rPr>
              <a:t>: </a:t>
            </a:r>
            <a:r>
              <a:rPr lang="lt-LT" dirty="0">
                <a:solidFill>
                  <a:srgbClr val="002060"/>
                </a:solidFill>
                <a:latin typeface="Cambria" panose="02040503050406030204" pitchFamily="18" charset="0"/>
              </a:rPr>
              <a:t>diskusijos dėl GMO etikos apima klausimus apie natūralumo išsaugojimą ir genetinės modifikacijos teisėtumą.</a:t>
            </a:r>
          </a:p>
        </p:txBody>
      </p:sp>
      <p:pic>
        <p:nvPicPr>
          <p:cNvPr id="10" name="Paveikslėlis 9"/>
          <p:cNvPicPr>
            <a:picLocks noChangeAspect="1"/>
          </p:cNvPicPr>
          <p:nvPr/>
        </p:nvPicPr>
        <p:blipFill>
          <a:blip r:embed="rId3"/>
          <a:stretch>
            <a:fillRect/>
          </a:stretch>
        </p:blipFill>
        <p:spPr>
          <a:xfrm>
            <a:off x="6834125" y="707984"/>
            <a:ext cx="5215120" cy="3262133"/>
          </a:xfrm>
          <a:prstGeom prst="rect">
            <a:avLst/>
          </a:prstGeom>
        </p:spPr>
      </p:pic>
    </p:spTree>
    <p:extLst>
      <p:ext uri="{BB962C8B-B14F-4D97-AF65-F5344CB8AC3E}">
        <p14:creationId xmlns:p14="http://schemas.microsoft.com/office/powerpoint/2010/main" val="183254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87341" y="-32160"/>
            <a:ext cx="10515600" cy="1137998"/>
          </a:xfrm>
        </p:spPr>
        <p:txBody>
          <a:bodyPr/>
          <a:lstStyle/>
          <a:p>
            <a:r>
              <a:rPr lang="lt-LT" dirty="0">
                <a:solidFill>
                  <a:schemeClr val="accent6">
                    <a:lumMod val="75000"/>
                  </a:schemeClr>
                </a:solidFill>
                <a:latin typeface="Cambria" panose="02040503050406030204" pitchFamily="18" charset="0"/>
              </a:rPr>
              <a:t>	</a:t>
            </a:r>
            <a:r>
              <a:rPr lang="lt-LT" dirty="0">
                <a:solidFill>
                  <a:srgbClr val="C00000"/>
                </a:solidFill>
                <a:latin typeface="Cambria" panose="02040503050406030204" pitchFamily="18" charset="0"/>
              </a:rPr>
              <a:t> Raudonoji (medicinos) biotechnologija</a:t>
            </a:r>
            <a:endParaRPr lang="lt-LT" dirty="0">
              <a:solidFill>
                <a:schemeClr val="accent6">
                  <a:lumMod val="75000"/>
                </a:schemeClr>
              </a:solidFill>
            </a:endParaRPr>
          </a:p>
        </p:txBody>
      </p:sp>
      <p:sp>
        <p:nvSpPr>
          <p:cNvPr id="17" name="Ovalas 16"/>
          <p:cNvSpPr/>
          <p:nvPr/>
        </p:nvSpPr>
        <p:spPr>
          <a:xfrm>
            <a:off x="422102" y="2150930"/>
            <a:ext cx="1436433" cy="1323129"/>
          </a:xfrm>
          <a:prstGeom prst="ellipse">
            <a:avLst/>
          </a:prstGeom>
          <a:solidFill>
            <a:srgbClr val="D31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t-LT" dirty="0">
                <a:solidFill>
                  <a:srgbClr val="002060"/>
                </a:solidFill>
                <a:latin typeface="Cambria" panose="02040503050406030204" pitchFamily="18" charset="0"/>
              </a:rPr>
              <a:t>Genų terapija</a:t>
            </a:r>
          </a:p>
        </p:txBody>
      </p:sp>
      <p:sp>
        <p:nvSpPr>
          <p:cNvPr id="18" name="Ovalas 17"/>
          <p:cNvSpPr/>
          <p:nvPr/>
        </p:nvSpPr>
        <p:spPr>
          <a:xfrm>
            <a:off x="2508529" y="2134992"/>
            <a:ext cx="1415193" cy="1334705"/>
          </a:xfrm>
          <a:prstGeom prst="ellipse">
            <a:avLst/>
          </a:prstGeom>
          <a:solidFill>
            <a:srgbClr val="EA1A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19" name="Ovalas 18"/>
          <p:cNvSpPr/>
          <p:nvPr/>
        </p:nvSpPr>
        <p:spPr>
          <a:xfrm>
            <a:off x="4829061" y="2150930"/>
            <a:ext cx="1407294" cy="1323128"/>
          </a:xfrm>
          <a:prstGeom prst="ellipse">
            <a:avLst/>
          </a:prstGeom>
          <a:solidFill>
            <a:srgbClr val="FC35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lt-LT" sz="1600" dirty="0">
              <a:solidFill>
                <a:srgbClr val="002060"/>
              </a:solidFill>
              <a:latin typeface="Cambria" panose="02040503050406030204" pitchFamily="18" charset="0"/>
            </a:endParaRPr>
          </a:p>
        </p:txBody>
      </p:sp>
      <p:sp>
        <p:nvSpPr>
          <p:cNvPr id="20" name="Ovalas 19"/>
          <p:cNvSpPr/>
          <p:nvPr/>
        </p:nvSpPr>
        <p:spPr>
          <a:xfrm>
            <a:off x="10524595" y="2139354"/>
            <a:ext cx="1349604" cy="1323128"/>
          </a:xfrm>
          <a:prstGeom prst="ellipse">
            <a:avLst/>
          </a:prstGeom>
          <a:solidFill>
            <a:srgbClr val="FF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74333" y="3448274"/>
            <a:ext cx="2128476" cy="3388303"/>
          </a:xfrm>
          <a:prstGeom prst="roundRect">
            <a:avLst/>
          </a:prstGeom>
          <a:solidFill>
            <a:srgbClr val="FF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1" name="TextBox 20"/>
          <p:cNvSpPr txBox="1"/>
          <p:nvPr/>
        </p:nvSpPr>
        <p:spPr>
          <a:xfrm>
            <a:off x="10425510" y="2672651"/>
            <a:ext cx="1658458" cy="369332"/>
          </a:xfrm>
          <a:prstGeom prst="rect">
            <a:avLst/>
          </a:prstGeom>
          <a:noFill/>
        </p:spPr>
        <p:txBody>
          <a:bodyPr wrap="square" rtlCol="0">
            <a:spAutoFit/>
          </a:bodyPr>
          <a:lstStyle/>
          <a:p>
            <a:pPr lvl="0">
              <a:defRPr/>
            </a:pPr>
            <a:r>
              <a:rPr lang="lt-LT" dirty="0">
                <a:solidFill>
                  <a:srgbClr val="002060"/>
                </a:solidFill>
                <a:latin typeface="Cambria" panose="02040503050406030204" pitchFamily="18" charset="0"/>
              </a:rPr>
              <a:t>Imunoterapija</a:t>
            </a:r>
          </a:p>
        </p:txBody>
      </p:sp>
      <p:sp>
        <p:nvSpPr>
          <p:cNvPr id="23" name="Suapvalintas stačiakampis 22"/>
          <p:cNvSpPr/>
          <p:nvPr/>
        </p:nvSpPr>
        <p:spPr>
          <a:xfrm>
            <a:off x="2213555" y="3469697"/>
            <a:ext cx="2060834" cy="3388303"/>
          </a:xfrm>
          <a:prstGeom prst="roundRect">
            <a:avLst/>
          </a:prstGeom>
          <a:solidFill>
            <a:srgbClr val="FD9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Regeneracinė</a:t>
            </a:r>
            <a:r>
              <a:rPr lang="lt-LT" sz="1600" b="1" dirty="0">
                <a:solidFill>
                  <a:srgbClr val="002060"/>
                </a:solidFill>
                <a:latin typeface="Cambria" panose="02040503050406030204" pitchFamily="18" charset="0"/>
              </a:rPr>
              <a:t> medicina</a:t>
            </a:r>
            <a:r>
              <a:rPr lang="lt-LT" sz="1600" dirty="0">
                <a:solidFill>
                  <a:srgbClr val="002060"/>
                </a:solidFill>
                <a:latin typeface="Cambria" panose="02040503050406030204" pitchFamily="18" charset="0"/>
              </a:rPr>
              <a:t>: naudojamos kamieninės ląstelės audinių ir organų atstatymui;</a:t>
            </a:r>
          </a:p>
          <a:p>
            <a:pPr algn="ctr"/>
            <a:r>
              <a:rPr lang="lt-LT" sz="1600" b="1" dirty="0">
                <a:solidFill>
                  <a:srgbClr val="002060"/>
                </a:solidFill>
                <a:latin typeface="Cambria" panose="02040503050406030204" pitchFamily="18" charset="0"/>
              </a:rPr>
              <a:t>Ląstelių terapija</a:t>
            </a:r>
            <a:r>
              <a:rPr lang="lt-LT" sz="1600" dirty="0">
                <a:solidFill>
                  <a:srgbClr val="002060"/>
                </a:solidFill>
                <a:latin typeface="Cambria" panose="02040503050406030204" pitchFamily="18" charset="0"/>
              </a:rPr>
              <a:t>: naudojamos paciento arba donorų ląstelės tam tikrų ligų gydymui</a:t>
            </a:r>
          </a:p>
        </p:txBody>
      </p:sp>
      <p:sp>
        <p:nvSpPr>
          <p:cNvPr id="24" name="Suapvalintas stačiakampis 23"/>
          <p:cNvSpPr/>
          <p:nvPr/>
        </p:nvSpPr>
        <p:spPr>
          <a:xfrm>
            <a:off x="4289068" y="3462482"/>
            <a:ext cx="2487281" cy="3395517"/>
          </a:xfrm>
          <a:prstGeom prst="roundRect">
            <a:avLst/>
          </a:prstGeom>
          <a:solidFill>
            <a:srgbClr val="FC5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a:solidFill>
                  <a:srgbClr val="002060"/>
                </a:solidFill>
                <a:latin typeface="Cambria" panose="02040503050406030204" pitchFamily="18" charset="0"/>
              </a:rPr>
              <a:t>Monokloniniai</a:t>
            </a:r>
            <a:r>
              <a:rPr lang="lt-LT" b="1" dirty="0">
                <a:solidFill>
                  <a:srgbClr val="002060"/>
                </a:solidFill>
                <a:latin typeface="Cambria" panose="02040503050406030204" pitchFamily="18" charset="0"/>
              </a:rPr>
              <a:t> antikūnai</a:t>
            </a:r>
            <a:r>
              <a:rPr lang="lt-LT" dirty="0">
                <a:solidFill>
                  <a:srgbClr val="002060"/>
                </a:solidFill>
                <a:latin typeface="Cambria" panose="02040503050406030204" pitchFamily="18" charset="0"/>
              </a:rPr>
              <a:t>: naudojami vėžio arba autoimuninėms ligoms gydyti;</a:t>
            </a:r>
          </a:p>
          <a:p>
            <a:pPr algn="ctr"/>
            <a:r>
              <a:rPr lang="lt-LT" b="1" dirty="0" err="1">
                <a:solidFill>
                  <a:srgbClr val="002060"/>
                </a:solidFill>
                <a:latin typeface="Cambria" panose="02040503050406030204" pitchFamily="18" charset="0"/>
              </a:rPr>
              <a:t>Rekombinantiniai</a:t>
            </a:r>
            <a:r>
              <a:rPr lang="lt-LT" b="1" dirty="0">
                <a:solidFill>
                  <a:srgbClr val="002060"/>
                </a:solidFill>
                <a:latin typeface="Cambria" panose="02040503050406030204" pitchFamily="18" charset="0"/>
              </a:rPr>
              <a:t> baltymai</a:t>
            </a:r>
            <a:r>
              <a:rPr lang="lt-LT" dirty="0">
                <a:solidFill>
                  <a:srgbClr val="002060"/>
                </a:solidFill>
                <a:latin typeface="Cambria" panose="02040503050406030204" pitchFamily="18" charset="0"/>
              </a:rPr>
              <a:t>: insulinas, augimo hormonai, kraujo krešėjimo faktoriai ir kt. terapiniai baltymai</a:t>
            </a:r>
            <a:endParaRPr lang="lt-LT" dirty="0"/>
          </a:p>
        </p:txBody>
      </p:sp>
      <p:sp>
        <p:nvSpPr>
          <p:cNvPr id="25" name="Suapvalintas stačiakampis 24"/>
          <p:cNvSpPr/>
          <p:nvPr/>
        </p:nvSpPr>
        <p:spPr>
          <a:xfrm>
            <a:off x="10296871" y="3489614"/>
            <a:ext cx="1787097" cy="3368385"/>
          </a:xfrm>
          <a:prstGeom prst="roundRect">
            <a:avLst/>
          </a:prstGeom>
          <a:solidFill>
            <a:srgbClr val="D31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Imuninės sistemos komponentų terapija</a:t>
            </a:r>
            <a:r>
              <a:rPr lang="lt-LT" dirty="0">
                <a:solidFill>
                  <a:srgbClr val="002060"/>
                </a:solidFill>
                <a:latin typeface="Cambria" panose="02040503050406030204" pitchFamily="18" charset="0"/>
              </a:rPr>
              <a:t>: CAR-T ląstelių terapija ir kt. </a:t>
            </a:r>
          </a:p>
        </p:txBody>
      </p:sp>
      <p:sp>
        <p:nvSpPr>
          <p:cNvPr id="26" name="Rodyklė žemyn 25"/>
          <p:cNvSpPr/>
          <p:nvPr/>
        </p:nvSpPr>
        <p:spPr>
          <a:xfrm>
            <a:off x="890450" y="3143608"/>
            <a:ext cx="484632" cy="555586"/>
          </a:xfrm>
          <a:prstGeom prst="downArrow">
            <a:avLst/>
          </a:prstGeom>
          <a:solidFill>
            <a:srgbClr val="FF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5290392" y="3134205"/>
            <a:ext cx="484632" cy="555586"/>
          </a:xfrm>
          <a:prstGeom prst="downArrow">
            <a:avLst/>
          </a:prstGeom>
          <a:solidFill>
            <a:srgbClr val="FC5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957081" y="3170481"/>
            <a:ext cx="484632" cy="555586"/>
          </a:xfrm>
          <a:prstGeom prst="downArrow">
            <a:avLst/>
          </a:prstGeom>
          <a:solidFill>
            <a:srgbClr val="D317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Suapvalintas stačiakampis 4"/>
          <p:cNvSpPr/>
          <p:nvPr/>
        </p:nvSpPr>
        <p:spPr>
          <a:xfrm>
            <a:off x="1497156" y="902825"/>
            <a:ext cx="10515600" cy="1172090"/>
          </a:xfrm>
          <a:prstGeom prst="roundRect">
            <a:avLst/>
          </a:prstGeom>
          <a:solidFill>
            <a:srgbClr val="FEC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000" dirty="0">
                <a:solidFill>
                  <a:srgbClr val="002060"/>
                </a:solidFill>
                <a:latin typeface="Cambria" panose="02040503050406030204" pitchFamily="18" charset="0"/>
                <a:ea typeface="Calibri" panose="020F0502020204030204" pitchFamily="34" charset="0"/>
              </a:rPr>
              <a:t>Tai sparčiai besivystanti biotechnologijos šaka, skirta sveikatos apsaugai ir ligų gydymui. Ji apima įvairias pažangias ir efektyvias technologijas, skirtas diagnozuoti, gydyti ir užkirsti kelią ligoms. </a:t>
            </a:r>
            <a:r>
              <a:rPr lang="lt-LT" sz="2000" dirty="0">
                <a:solidFill>
                  <a:srgbClr val="002060"/>
                </a:solidFill>
                <a:latin typeface="Cambria" panose="02040503050406030204" pitchFamily="18" charset="0"/>
              </a:rPr>
              <a:t>Raudonosios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a:p>
            <a:pPr algn="just"/>
            <a:endParaRPr lang="lt-LT" sz="2000" dirty="0"/>
          </a:p>
        </p:txBody>
      </p:sp>
      <p:pic>
        <p:nvPicPr>
          <p:cNvPr id="30" name="Turinio vietos rezervavimo ženklas 7"/>
          <p:cNvPicPr>
            <a:picLocks noChangeAspect="1"/>
          </p:cNvPicPr>
          <p:nvPr/>
        </p:nvPicPr>
        <p:blipFill>
          <a:blip r:embed="rId2"/>
          <a:stretch>
            <a:fillRect/>
          </a:stretch>
        </p:blipFill>
        <p:spPr>
          <a:xfrm>
            <a:off x="122584" y="37490"/>
            <a:ext cx="1087376" cy="1121006"/>
          </a:xfrm>
          <a:prstGeom prst="rect">
            <a:avLst/>
          </a:prstGeom>
        </p:spPr>
      </p:pic>
      <p:sp>
        <p:nvSpPr>
          <p:cNvPr id="6" name="Stačiakampis 5"/>
          <p:cNvSpPr/>
          <p:nvPr/>
        </p:nvSpPr>
        <p:spPr>
          <a:xfrm>
            <a:off x="4730760" y="2641504"/>
            <a:ext cx="1669047" cy="369332"/>
          </a:xfrm>
          <a:prstGeom prst="rect">
            <a:avLst/>
          </a:prstGeom>
        </p:spPr>
        <p:txBody>
          <a:bodyPr wrap="none">
            <a:spAutoFit/>
          </a:bodyPr>
          <a:lstStyle/>
          <a:p>
            <a:pPr lvl="0">
              <a:defRPr/>
            </a:pPr>
            <a:r>
              <a:rPr lang="lt-LT" dirty="0" err="1">
                <a:solidFill>
                  <a:srgbClr val="002060"/>
                </a:solidFill>
                <a:latin typeface="Cambria" panose="02040503050406030204" pitchFamily="18" charset="0"/>
              </a:rPr>
              <a:t>Biopharmacija</a:t>
            </a:r>
            <a:r>
              <a:rPr lang="lt-LT" dirty="0">
                <a:solidFill>
                  <a:srgbClr val="002060"/>
                </a:solidFill>
                <a:latin typeface="Cambria" panose="02040503050406030204" pitchFamily="18" charset="0"/>
              </a:rPr>
              <a:t> </a:t>
            </a:r>
          </a:p>
        </p:txBody>
      </p:sp>
      <p:sp>
        <p:nvSpPr>
          <p:cNvPr id="7" name="Stačiakampis 6"/>
          <p:cNvSpPr/>
          <p:nvPr/>
        </p:nvSpPr>
        <p:spPr>
          <a:xfrm>
            <a:off x="2594482" y="2269323"/>
            <a:ext cx="1324402" cy="923330"/>
          </a:xfrm>
          <a:prstGeom prst="rect">
            <a:avLst/>
          </a:prstGeom>
        </p:spPr>
        <p:txBody>
          <a:bodyPr wrap="none">
            <a:spAutoFit/>
          </a:bodyPr>
          <a:lstStyle/>
          <a:p>
            <a:pPr lvl="0" algn="ctr">
              <a:defRPr/>
            </a:pPr>
            <a:r>
              <a:rPr lang="lt-LT" dirty="0">
                <a:solidFill>
                  <a:srgbClr val="002060"/>
                </a:solidFill>
                <a:latin typeface="Cambria" panose="02040503050406030204" pitchFamily="18" charset="0"/>
              </a:rPr>
              <a:t>Kamieninių</a:t>
            </a:r>
          </a:p>
          <a:p>
            <a:pPr lvl="0" algn="ctr">
              <a:defRPr/>
            </a:pPr>
            <a:r>
              <a:rPr lang="lt-LT" dirty="0">
                <a:solidFill>
                  <a:srgbClr val="002060"/>
                </a:solidFill>
                <a:latin typeface="Cambria" panose="02040503050406030204" pitchFamily="18" charset="0"/>
              </a:rPr>
              <a:t> ląstelių</a:t>
            </a:r>
          </a:p>
          <a:p>
            <a:pPr lvl="0" algn="ctr">
              <a:defRPr/>
            </a:pPr>
            <a:r>
              <a:rPr lang="lt-LT" dirty="0">
                <a:solidFill>
                  <a:srgbClr val="002060"/>
                </a:solidFill>
                <a:latin typeface="Cambria" panose="02040503050406030204" pitchFamily="18" charset="0"/>
              </a:rPr>
              <a:t> terapija</a:t>
            </a:r>
          </a:p>
        </p:txBody>
      </p:sp>
      <p:sp>
        <p:nvSpPr>
          <p:cNvPr id="31" name="Ovalas 30"/>
          <p:cNvSpPr/>
          <p:nvPr/>
        </p:nvSpPr>
        <p:spPr>
          <a:xfrm>
            <a:off x="7048446" y="2150930"/>
            <a:ext cx="1374587" cy="1323128"/>
          </a:xfrm>
          <a:prstGeom prst="ellipse">
            <a:avLst/>
          </a:prstGeom>
          <a:solidFill>
            <a:srgbClr val="FC5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32" name="Ovalas 31"/>
          <p:cNvSpPr/>
          <p:nvPr/>
        </p:nvSpPr>
        <p:spPr>
          <a:xfrm>
            <a:off x="8756507" y="2180860"/>
            <a:ext cx="1369958" cy="1323128"/>
          </a:xfrm>
          <a:prstGeom prst="ellipse">
            <a:avLst/>
          </a:prstGeom>
          <a:solidFill>
            <a:srgbClr val="FD9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8" name="Stačiakampis 7"/>
          <p:cNvSpPr/>
          <p:nvPr/>
        </p:nvSpPr>
        <p:spPr>
          <a:xfrm>
            <a:off x="7236888" y="2378397"/>
            <a:ext cx="1047466" cy="646331"/>
          </a:xfrm>
          <a:prstGeom prst="rect">
            <a:avLst/>
          </a:prstGeom>
        </p:spPr>
        <p:txBody>
          <a:bodyPr wrap="none">
            <a:spAutoFit/>
          </a:bodyPr>
          <a:lstStyle/>
          <a:p>
            <a:pPr lvl="0">
              <a:defRPr/>
            </a:pPr>
            <a:r>
              <a:rPr lang="lt-LT" dirty="0">
                <a:solidFill>
                  <a:srgbClr val="002060"/>
                </a:solidFill>
                <a:latin typeface="Cambria" panose="02040503050406030204" pitchFamily="18" charset="0"/>
              </a:rPr>
              <a:t>Vakcinų</a:t>
            </a:r>
          </a:p>
          <a:p>
            <a:pPr lvl="0">
              <a:defRPr/>
            </a:pPr>
            <a:r>
              <a:rPr lang="lt-LT" dirty="0">
                <a:solidFill>
                  <a:srgbClr val="002060"/>
                </a:solidFill>
                <a:latin typeface="Cambria" panose="02040503050406030204" pitchFamily="18" charset="0"/>
              </a:rPr>
              <a:t> kūrimas</a:t>
            </a:r>
          </a:p>
        </p:txBody>
      </p:sp>
      <p:sp>
        <p:nvSpPr>
          <p:cNvPr id="9" name="Stačiakampis 8"/>
          <p:cNvSpPr/>
          <p:nvPr/>
        </p:nvSpPr>
        <p:spPr>
          <a:xfrm>
            <a:off x="8752066" y="2452610"/>
            <a:ext cx="1378839" cy="687881"/>
          </a:xfrm>
          <a:prstGeom prst="rect">
            <a:avLst/>
          </a:prstGeom>
        </p:spPr>
        <p:txBody>
          <a:bodyPr wrap="none">
            <a:spAutoFit/>
          </a:bodyPr>
          <a:lstStyle/>
          <a:p>
            <a:pPr lvl="0" algn="ctr" defTabSz="1422400">
              <a:lnSpc>
                <a:spcPct val="90000"/>
              </a:lnSpc>
              <a:spcBef>
                <a:spcPct val="0"/>
              </a:spcBef>
              <a:spcAft>
                <a:spcPct val="35000"/>
              </a:spcAft>
              <a:defRPr/>
            </a:pPr>
            <a:r>
              <a:rPr lang="lt-LT" dirty="0">
                <a:solidFill>
                  <a:srgbClr val="002060"/>
                </a:solidFill>
                <a:latin typeface="Cambria" panose="02040503050406030204" pitchFamily="18" charset="0"/>
              </a:rPr>
              <a:t>Molekulinė</a:t>
            </a:r>
          </a:p>
          <a:p>
            <a:pPr lvl="0" algn="ctr" defTabSz="1422400">
              <a:lnSpc>
                <a:spcPct val="90000"/>
              </a:lnSpc>
              <a:spcBef>
                <a:spcPct val="0"/>
              </a:spcBef>
              <a:spcAft>
                <a:spcPct val="35000"/>
              </a:spcAft>
              <a:defRPr/>
            </a:pPr>
            <a:r>
              <a:rPr lang="lt-LT" dirty="0">
                <a:solidFill>
                  <a:srgbClr val="002060"/>
                </a:solidFill>
                <a:latin typeface="Cambria" panose="02040503050406030204" pitchFamily="18" charset="0"/>
              </a:rPr>
              <a:t> diagnostika</a:t>
            </a:r>
          </a:p>
        </p:txBody>
      </p:sp>
      <p:sp>
        <p:nvSpPr>
          <p:cNvPr id="33" name="Rodyklė žemyn 32"/>
          <p:cNvSpPr/>
          <p:nvPr/>
        </p:nvSpPr>
        <p:spPr>
          <a:xfrm>
            <a:off x="3000720" y="3143608"/>
            <a:ext cx="484632" cy="555586"/>
          </a:xfrm>
          <a:prstGeom prst="downArrow">
            <a:avLst/>
          </a:prstGeom>
          <a:solidFill>
            <a:srgbClr val="FD9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Suapvalintas stačiakampis 34"/>
          <p:cNvSpPr/>
          <p:nvPr/>
        </p:nvSpPr>
        <p:spPr>
          <a:xfrm>
            <a:off x="6769311" y="3462484"/>
            <a:ext cx="1922995" cy="3359885"/>
          </a:xfrm>
          <a:prstGeom prst="roundRect">
            <a:avLst/>
          </a:prstGeom>
          <a:solidFill>
            <a:srgbClr val="FC35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a:solidFill>
                  <a:srgbClr val="002060"/>
                </a:solidFill>
                <a:latin typeface="Cambria" panose="02040503050406030204" pitchFamily="18" charset="0"/>
              </a:rPr>
              <a:t>Rekombinantinės</a:t>
            </a:r>
            <a:r>
              <a:rPr lang="lt-LT" b="1" dirty="0">
                <a:solidFill>
                  <a:srgbClr val="002060"/>
                </a:solidFill>
                <a:latin typeface="Cambria" panose="02040503050406030204" pitchFamily="18" charset="0"/>
              </a:rPr>
              <a:t> vakcinos</a:t>
            </a:r>
            <a:r>
              <a:rPr lang="lt-LT" dirty="0">
                <a:solidFill>
                  <a:srgbClr val="002060"/>
                </a:solidFill>
                <a:latin typeface="Cambria" panose="02040503050406030204" pitchFamily="18" charset="0"/>
              </a:rPr>
              <a:t>: pvz., hepatito B vakcina;</a:t>
            </a:r>
          </a:p>
          <a:p>
            <a:pPr algn="ctr"/>
            <a:r>
              <a:rPr lang="lt-LT" b="1" dirty="0">
                <a:solidFill>
                  <a:srgbClr val="002060"/>
                </a:solidFill>
                <a:latin typeface="Cambria" panose="02040503050406030204" pitchFamily="18" charset="0"/>
              </a:rPr>
              <a:t>RNR vakcinos</a:t>
            </a:r>
            <a:r>
              <a:rPr lang="lt-LT" dirty="0">
                <a:solidFill>
                  <a:srgbClr val="002060"/>
                </a:solidFill>
                <a:latin typeface="Cambria" panose="02040503050406030204" pitchFamily="18" charset="0"/>
              </a:rPr>
              <a:t>: COVID-19 vakcinos, naudojant </a:t>
            </a:r>
            <a:r>
              <a:rPr lang="lt-LT" dirty="0" err="1">
                <a:solidFill>
                  <a:srgbClr val="002060"/>
                </a:solidFill>
                <a:latin typeface="Cambria" panose="02040503050406030204" pitchFamily="18" charset="0"/>
              </a:rPr>
              <a:t>mRNR</a:t>
            </a:r>
            <a:r>
              <a:rPr lang="lt-LT" dirty="0">
                <a:solidFill>
                  <a:srgbClr val="002060"/>
                </a:solidFill>
                <a:latin typeface="Cambria" panose="02040503050406030204" pitchFamily="18" charset="0"/>
              </a:rPr>
              <a:t> technologiją</a:t>
            </a:r>
          </a:p>
        </p:txBody>
      </p:sp>
      <p:sp>
        <p:nvSpPr>
          <p:cNvPr id="29" name="Rodyklė žemyn 28"/>
          <p:cNvSpPr/>
          <p:nvPr/>
        </p:nvSpPr>
        <p:spPr>
          <a:xfrm>
            <a:off x="7488492" y="3118142"/>
            <a:ext cx="484632" cy="555586"/>
          </a:xfrm>
          <a:prstGeom prst="downArrow">
            <a:avLst/>
          </a:prstGeom>
          <a:solidFill>
            <a:srgbClr val="FC35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6" name="Suapvalintas stačiakampis 35"/>
          <p:cNvSpPr/>
          <p:nvPr/>
        </p:nvSpPr>
        <p:spPr>
          <a:xfrm>
            <a:off x="8611258" y="3489614"/>
            <a:ext cx="1787097" cy="3379962"/>
          </a:xfrm>
          <a:prstGeom prst="roundRect">
            <a:avLst/>
          </a:prstGeom>
          <a:solidFill>
            <a:srgbClr val="FB1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Molekulinė diagnostika</a:t>
            </a:r>
            <a:r>
              <a:rPr lang="lt-LT" dirty="0">
                <a:solidFill>
                  <a:srgbClr val="002060"/>
                </a:solidFill>
                <a:latin typeface="Cambria" panose="02040503050406030204" pitchFamily="18" charset="0"/>
              </a:rPr>
              <a:t>: įgalina diagnozuoti ligas ankstyvose stadijose;</a:t>
            </a:r>
          </a:p>
          <a:p>
            <a:pPr algn="ctr"/>
            <a:r>
              <a:rPr lang="lt-LT" b="1" dirty="0" err="1">
                <a:solidFill>
                  <a:srgbClr val="002060"/>
                </a:solidFill>
                <a:latin typeface="Cambria" panose="02040503050406030204" pitchFamily="18" charset="0"/>
              </a:rPr>
              <a:t>Biomarkerių</a:t>
            </a:r>
            <a:r>
              <a:rPr lang="lt-LT" b="1" dirty="0">
                <a:solidFill>
                  <a:srgbClr val="002060"/>
                </a:solidFill>
                <a:latin typeface="Cambria" panose="02040503050406030204" pitchFamily="18" charset="0"/>
              </a:rPr>
              <a:t> identifikavimas</a:t>
            </a:r>
            <a:r>
              <a:rPr lang="lt-LT" dirty="0">
                <a:solidFill>
                  <a:srgbClr val="002060"/>
                </a:solidFill>
                <a:latin typeface="Cambria" panose="02040503050406030204" pitchFamily="18" charset="0"/>
              </a:rPr>
              <a:t>: padeda diagnozuoti ir stebėti ligas</a:t>
            </a:r>
          </a:p>
        </p:txBody>
      </p:sp>
      <p:sp>
        <p:nvSpPr>
          <p:cNvPr id="34" name="Rodyklė žemyn 33"/>
          <p:cNvSpPr/>
          <p:nvPr/>
        </p:nvSpPr>
        <p:spPr>
          <a:xfrm>
            <a:off x="9294139" y="3105876"/>
            <a:ext cx="499401" cy="555586"/>
          </a:xfrm>
          <a:prstGeom prst="downArrow">
            <a:avLst/>
          </a:prstGeom>
          <a:solidFill>
            <a:srgbClr val="FB1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53172" y="3609934"/>
            <a:ext cx="2184001" cy="3139321"/>
          </a:xfrm>
          <a:prstGeom prst="rect">
            <a:avLst/>
          </a:prstGeom>
        </p:spPr>
        <p:txBody>
          <a:bodyPr wrap="square">
            <a:spAutoFit/>
          </a:bodyPr>
          <a:lstStyle/>
          <a:p>
            <a:pPr algn="ctr"/>
            <a:r>
              <a:rPr lang="lt-LT" b="1" dirty="0">
                <a:solidFill>
                  <a:srgbClr val="002060"/>
                </a:solidFill>
                <a:latin typeface="Cambria" panose="02040503050406030204" pitchFamily="18" charset="0"/>
              </a:rPr>
              <a:t>Genų redagavimas</a:t>
            </a:r>
            <a:r>
              <a:rPr lang="lt-LT" dirty="0">
                <a:solidFill>
                  <a:srgbClr val="002060"/>
                </a:solidFill>
                <a:latin typeface="Cambria" panose="02040503050406030204" pitchFamily="18" charset="0"/>
              </a:rPr>
              <a:t>: CRISPR-Cas9 modifikuojama organizmo DNR, siekiant gydyti genetines ligas;</a:t>
            </a:r>
          </a:p>
          <a:p>
            <a:pPr algn="ctr"/>
            <a:r>
              <a:rPr lang="lt-LT" b="1" dirty="0">
                <a:solidFill>
                  <a:srgbClr val="002060"/>
                </a:solidFill>
                <a:latin typeface="Cambria" panose="02040503050406030204" pitchFamily="18" charset="0"/>
              </a:rPr>
              <a:t>Vektoriai genų pernašai</a:t>
            </a:r>
            <a:r>
              <a:rPr lang="lt-LT" dirty="0">
                <a:solidFill>
                  <a:srgbClr val="002060"/>
                </a:solidFill>
                <a:latin typeface="Cambria" panose="02040503050406030204" pitchFamily="18" charset="0"/>
              </a:rPr>
              <a:t>: naudojami terapinių genų įvedimui į paciento ląsteles</a:t>
            </a:r>
          </a:p>
        </p:txBody>
      </p:sp>
    </p:spTree>
    <p:extLst>
      <p:ext uri="{BB962C8B-B14F-4D97-AF65-F5344CB8AC3E}">
        <p14:creationId xmlns:p14="http://schemas.microsoft.com/office/powerpoint/2010/main" val="88111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36816" y="37490"/>
            <a:ext cx="10771206" cy="757619"/>
          </a:xfrm>
        </p:spPr>
        <p:txBody>
          <a:bodyPr>
            <a:normAutofit fontScale="90000"/>
          </a:bodyPr>
          <a:lstStyle/>
          <a:p>
            <a:r>
              <a:rPr lang="lt-LT" dirty="0">
                <a:solidFill>
                  <a:srgbClr val="C00000"/>
                </a:solidFill>
                <a:latin typeface="Cambria" panose="02040503050406030204" pitchFamily="18" charset="0"/>
              </a:rPr>
              <a:t>Pavyzdys: genų terapija naudojant </a:t>
            </a:r>
            <a:r>
              <a:rPr lang="lt-LT" dirty="0">
                <a:solidFill>
                  <a:srgbClr val="C00000"/>
                </a:solidFill>
                <a:latin typeface="Cambria" panose="02040503050406030204" pitchFamily="18" charset="0"/>
                <a:hlinkClick r:id="rId2"/>
              </a:rPr>
              <a:t>CRISPR-Cas9</a:t>
            </a:r>
            <a:endParaRPr lang="lt-LT" dirty="0">
              <a:solidFill>
                <a:srgbClr val="C00000"/>
              </a:solidFill>
              <a:latin typeface="Cambria" panose="02040503050406030204" pitchFamily="18" charset="0"/>
            </a:endParaRPr>
          </a:p>
        </p:txBody>
      </p:sp>
      <p:sp>
        <p:nvSpPr>
          <p:cNvPr id="3" name="Turinio vietos rezervavimo ženklas 2"/>
          <p:cNvSpPr>
            <a:spLocks noGrp="1"/>
          </p:cNvSpPr>
          <p:nvPr>
            <p:ph sz="half" idx="1"/>
          </p:nvPr>
        </p:nvSpPr>
        <p:spPr>
          <a:xfrm>
            <a:off x="122584" y="1053296"/>
            <a:ext cx="6620719" cy="6227180"/>
          </a:xfrm>
        </p:spPr>
        <p:txBody>
          <a:bodyPr>
            <a:noAutofit/>
          </a:bodyPr>
          <a:lstStyle/>
          <a:p>
            <a:pPr marL="0" indent="0" algn="just">
              <a:buNone/>
            </a:pPr>
            <a:r>
              <a:rPr lang="lt-LT" sz="2000" b="1" dirty="0">
                <a:solidFill>
                  <a:srgbClr val="C00000"/>
                </a:solidFill>
                <a:latin typeface="Cambria" panose="02040503050406030204" pitchFamily="18" charset="0"/>
              </a:rPr>
              <a:t>1. Ligos identifikavimas</a:t>
            </a:r>
          </a:p>
          <a:p>
            <a:pPr marL="0" indent="0" algn="just">
              <a:spcBef>
                <a:spcPts val="0"/>
              </a:spcBef>
              <a:buNone/>
            </a:pPr>
            <a:r>
              <a:rPr lang="lt-LT" sz="2000" dirty="0">
                <a:solidFill>
                  <a:srgbClr val="002060"/>
                </a:solidFill>
                <a:latin typeface="Cambria" panose="02040503050406030204" pitchFamily="18" charset="0"/>
              </a:rPr>
              <a:t>Identifikuoti genetinę ligą, kurią galima gydyti naudojant genų terapiją. Pvz., </a:t>
            </a:r>
            <a:r>
              <a:rPr lang="lt-LT" sz="2000" b="1" dirty="0" err="1">
                <a:solidFill>
                  <a:srgbClr val="002060"/>
                </a:solidFill>
                <a:latin typeface="Cambria" panose="02040503050406030204" pitchFamily="18" charset="0"/>
              </a:rPr>
              <a:t>Diušeno</a:t>
            </a:r>
            <a:r>
              <a:rPr lang="lt-LT" sz="2000" b="1" dirty="0">
                <a:solidFill>
                  <a:srgbClr val="002060"/>
                </a:solidFill>
                <a:latin typeface="Cambria" panose="02040503050406030204" pitchFamily="18" charset="0"/>
              </a:rPr>
              <a:t> raumenų distrofija </a:t>
            </a:r>
            <a:r>
              <a:rPr lang="lt-LT" sz="2000" dirty="0">
                <a:solidFill>
                  <a:srgbClr val="002060"/>
                </a:solidFill>
                <a:latin typeface="Cambria" panose="02040503050406030204" pitchFamily="18" charset="0"/>
              </a:rPr>
              <a:t>(DMD) yra paveldima liga, kurią sukelia </a:t>
            </a:r>
            <a:r>
              <a:rPr lang="lt-LT" sz="2000" b="1" dirty="0" err="1">
                <a:solidFill>
                  <a:srgbClr val="002060"/>
                </a:solidFill>
                <a:latin typeface="Cambria" panose="02040503050406030204" pitchFamily="18" charset="0"/>
              </a:rPr>
              <a:t>distrofino</a:t>
            </a:r>
            <a:r>
              <a:rPr lang="lt-LT" sz="2000" dirty="0">
                <a:solidFill>
                  <a:srgbClr val="002060"/>
                </a:solidFill>
                <a:latin typeface="Cambria" panose="02040503050406030204" pitchFamily="18" charset="0"/>
              </a:rPr>
              <a:t> geno mutacijos.</a:t>
            </a:r>
          </a:p>
          <a:p>
            <a:pPr marL="0" indent="0" algn="just">
              <a:buNone/>
            </a:pPr>
            <a:r>
              <a:rPr lang="lt-LT" sz="2000" b="1" dirty="0">
                <a:solidFill>
                  <a:srgbClr val="C00000"/>
                </a:solidFill>
                <a:latin typeface="Cambria" panose="02040503050406030204" pitchFamily="18" charset="0"/>
              </a:rPr>
              <a:t>2. Genų redagavimo strategijos sukūrimas</a:t>
            </a:r>
          </a:p>
          <a:p>
            <a:pPr marL="0" indent="0" algn="just">
              <a:spcBef>
                <a:spcPts val="0"/>
              </a:spcBef>
              <a:buNone/>
            </a:pPr>
            <a:r>
              <a:rPr lang="lt-LT" sz="2000" dirty="0">
                <a:solidFill>
                  <a:srgbClr val="002060"/>
                </a:solidFill>
                <a:latin typeface="Cambria" panose="02040503050406030204" pitchFamily="18" charset="0"/>
              </a:rPr>
              <a:t>Naudojant CRISPR-Cas9 technologiją, sukuriama strategija redaguoti defektinį geną. CRISPR-Cas9 sistema nukreipiama į specifinę DNR seką, kurioje yra mutacija.</a:t>
            </a:r>
          </a:p>
          <a:p>
            <a:pPr marL="0" indent="0" algn="just">
              <a:buNone/>
            </a:pPr>
            <a:r>
              <a:rPr lang="lt-LT" sz="2000" b="1" dirty="0">
                <a:solidFill>
                  <a:srgbClr val="C00000"/>
                </a:solidFill>
                <a:latin typeface="Cambria" panose="02040503050406030204" pitchFamily="18" charset="0"/>
              </a:rPr>
              <a:t>3. Genų redagavimo procesas</a:t>
            </a:r>
          </a:p>
          <a:p>
            <a:pPr marL="0" indent="0" algn="just">
              <a:spcBef>
                <a:spcPts val="0"/>
              </a:spcBef>
              <a:buNone/>
            </a:pPr>
            <a:r>
              <a:rPr lang="lt-LT" sz="2000" dirty="0">
                <a:solidFill>
                  <a:srgbClr val="002060"/>
                </a:solidFill>
                <a:latin typeface="Cambria" panose="02040503050406030204" pitchFamily="18" charset="0"/>
              </a:rPr>
              <a:t>CRISPR-Cas9 kompleksas įvedamas į paciento ląsteles </a:t>
            </a:r>
            <a:r>
              <a:rPr lang="lt-LT" sz="2000" i="1" dirty="0" err="1">
                <a:solidFill>
                  <a:srgbClr val="002060"/>
                </a:solidFill>
                <a:latin typeface="Cambria" panose="02040503050406030204" pitchFamily="18" charset="0"/>
              </a:rPr>
              <a:t>in</a:t>
            </a:r>
            <a:r>
              <a:rPr lang="lt-LT" sz="2000" i="1" dirty="0">
                <a:solidFill>
                  <a:srgbClr val="002060"/>
                </a:solidFill>
                <a:latin typeface="Cambria" panose="02040503050406030204" pitchFamily="18" charset="0"/>
              </a:rPr>
              <a:t> </a:t>
            </a:r>
            <a:r>
              <a:rPr lang="lt-LT" sz="2000" i="1" dirty="0" err="1">
                <a:solidFill>
                  <a:srgbClr val="002060"/>
                </a:solidFill>
                <a:latin typeface="Cambria" panose="02040503050406030204" pitchFamily="18" charset="0"/>
              </a:rPr>
              <a:t>vitro</a:t>
            </a:r>
            <a:r>
              <a:rPr lang="lt-LT" sz="2000" dirty="0">
                <a:solidFill>
                  <a:srgbClr val="002060"/>
                </a:solidFill>
                <a:latin typeface="Cambria" panose="02040503050406030204" pitchFamily="18" charset="0"/>
              </a:rPr>
              <a:t> arba </a:t>
            </a:r>
            <a:r>
              <a:rPr lang="lt-LT" sz="2000" i="1" dirty="0" err="1">
                <a:solidFill>
                  <a:srgbClr val="002060"/>
                </a:solidFill>
                <a:latin typeface="Cambria" panose="02040503050406030204" pitchFamily="18" charset="0"/>
              </a:rPr>
              <a:t>in</a:t>
            </a:r>
            <a:r>
              <a:rPr lang="lt-LT" sz="2000" i="1" dirty="0">
                <a:solidFill>
                  <a:srgbClr val="002060"/>
                </a:solidFill>
                <a:latin typeface="Cambria" panose="02040503050406030204" pitchFamily="18" charset="0"/>
              </a:rPr>
              <a:t> </a:t>
            </a:r>
            <a:r>
              <a:rPr lang="lt-LT" sz="2000" i="1" dirty="0" err="1">
                <a:solidFill>
                  <a:srgbClr val="002060"/>
                </a:solidFill>
                <a:latin typeface="Cambria" panose="02040503050406030204" pitchFamily="18" charset="0"/>
              </a:rPr>
              <a:t>vivo</a:t>
            </a:r>
            <a:r>
              <a:rPr lang="lt-LT" sz="2000" dirty="0">
                <a:solidFill>
                  <a:srgbClr val="002060"/>
                </a:solidFill>
                <a:latin typeface="Cambria" panose="02040503050406030204" pitchFamily="18" charset="0"/>
              </a:rPr>
              <a:t>. Kompleksas atpažįsta </a:t>
            </a:r>
            <a:r>
              <a:rPr lang="lt-LT" sz="2000" dirty="0" err="1">
                <a:solidFill>
                  <a:srgbClr val="002060"/>
                </a:solidFill>
                <a:latin typeface="Cambria" panose="02040503050406030204" pitchFamily="18" charset="0"/>
              </a:rPr>
              <a:t>mutavusią</a:t>
            </a:r>
            <a:r>
              <a:rPr lang="lt-LT" sz="2000" dirty="0">
                <a:solidFill>
                  <a:srgbClr val="002060"/>
                </a:solidFill>
                <a:latin typeface="Cambria" panose="02040503050406030204" pitchFamily="18" charset="0"/>
              </a:rPr>
              <a:t> DNR seką ir iškerpa defektinį geną.</a:t>
            </a:r>
          </a:p>
          <a:p>
            <a:pPr marL="0" indent="0" algn="just">
              <a:buNone/>
            </a:pPr>
            <a:r>
              <a:rPr lang="lt-LT" sz="2000" b="1" dirty="0">
                <a:solidFill>
                  <a:srgbClr val="C00000"/>
                </a:solidFill>
                <a:latin typeface="Cambria" panose="02040503050406030204" pitchFamily="18" charset="0"/>
              </a:rPr>
              <a:t>4. Ląstelių auginimas ir transplantacija</a:t>
            </a:r>
          </a:p>
          <a:p>
            <a:pPr marL="0" indent="0" algn="just">
              <a:spcBef>
                <a:spcPts val="0"/>
              </a:spcBef>
              <a:buNone/>
            </a:pPr>
            <a:r>
              <a:rPr lang="lt-LT" sz="2000" dirty="0">
                <a:solidFill>
                  <a:srgbClr val="002060"/>
                </a:solidFill>
                <a:latin typeface="Cambria" panose="02040503050406030204" pitchFamily="18" charset="0"/>
              </a:rPr>
              <a:t>Redaguotos ląstelės auginamos laboratorijoje ir vėliau transplantuojamos pacientui. </a:t>
            </a:r>
          </a:p>
          <a:p>
            <a:pPr marL="0" indent="0" algn="just">
              <a:spcBef>
                <a:spcPts val="600"/>
              </a:spcBef>
              <a:buNone/>
            </a:pPr>
            <a:r>
              <a:rPr lang="lt-LT" sz="2000" b="1" dirty="0">
                <a:solidFill>
                  <a:srgbClr val="C00000"/>
                </a:solidFill>
                <a:latin typeface="Cambria" panose="02040503050406030204" pitchFamily="18" charset="0"/>
              </a:rPr>
              <a:t>5. Stebėjimas ir vertinimas</a:t>
            </a:r>
          </a:p>
          <a:p>
            <a:pPr marL="0" indent="0" algn="just">
              <a:spcBef>
                <a:spcPts val="0"/>
              </a:spcBef>
              <a:buNone/>
            </a:pPr>
            <a:r>
              <a:rPr lang="lt-LT" sz="2000" dirty="0">
                <a:solidFill>
                  <a:srgbClr val="002060"/>
                </a:solidFill>
                <a:latin typeface="Cambria" panose="02040503050406030204" pitchFamily="18" charset="0"/>
              </a:rPr>
              <a:t>Po gydymo stebima paciento sveikatos būklė, siekiant įvertinti terapijos efektyvumą ir saugumą.</a:t>
            </a:r>
          </a:p>
          <a:p>
            <a:endParaRPr lang="lt-LT" sz="2000" dirty="0">
              <a:latin typeface="Cambria" panose="02040503050406030204" pitchFamily="18" charset="0"/>
            </a:endParaRPr>
          </a:p>
        </p:txBody>
      </p:sp>
      <p:sp>
        <p:nvSpPr>
          <p:cNvPr id="7" name="Suapvalintas stačiakampis 6"/>
          <p:cNvSpPr/>
          <p:nvPr/>
        </p:nvSpPr>
        <p:spPr>
          <a:xfrm>
            <a:off x="7118430" y="4166886"/>
            <a:ext cx="4884516" cy="2691114"/>
          </a:xfrm>
          <a:prstGeom prst="roundRect">
            <a:avLst/>
          </a:prstGeom>
          <a:solidFill>
            <a:srgbClr val="FD9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Stačiakampis 5"/>
          <p:cNvSpPr/>
          <p:nvPr/>
        </p:nvSpPr>
        <p:spPr>
          <a:xfrm>
            <a:off x="7118430" y="4272677"/>
            <a:ext cx="4930815" cy="2308324"/>
          </a:xfrm>
          <a:prstGeom prst="rect">
            <a:avLst/>
          </a:prstGeom>
        </p:spPr>
        <p:txBody>
          <a:bodyPr wrap="square">
            <a:spAutoFit/>
          </a:bodyPr>
          <a:lstStyle/>
          <a:p>
            <a:pPr algn="just"/>
            <a:r>
              <a:rPr lang="lt-LT" dirty="0">
                <a:solidFill>
                  <a:srgbClr val="C00000"/>
                </a:solidFill>
                <a:latin typeface="Cambria" panose="02040503050406030204" pitchFamily="18" charset="0"/>
              </a:rPr>
              <a:t>Saugumas</a:t>
            </a:r>
            <a:r>
              <a:rPr lang="lt-LT" dirty="0">
                <a:latin typeface="Cambria" panose="02040503050406030204" pitchFamily="18" charset="0"/>
              </a:rPr>
              <a:t>: </a:t>
            </a:r>
            <a:r>
              <a:rPr lang="lt-LT" dirty="0">
                <a:solidFill>
                  <a:srgbClr val="002060"/>
                </a:solidFill>
                <a:latin typeface="Cambria" panose="02040503050406030204" pitchFamily="18" charset="0"/>
              </a:rPr>
              <a:t>genų terapijos procedūros gali sukelti netikėtus šalutinius poveikius ar imuninės sistemos reakcijas. </a:t>
            </a:r>
          </a:p>
          <a:p>
            <a:pPr algn="just"/>
            <a:r>
              <a:rPr lang="lt-LT" dirty="0">
                <a:solidFill>
                  <a:srgbClr val="C00000"/>
                </a:solidFill>
                <a:latin typeface="Cambria" panose="02040503050406030204" pitchFamily="18" charset="0"/>
              </a:rPr>
              <a:t>Etika</a:t>
            </a:r>
            <a:r>
              <a:rPr lang="lt-LT" dirty="0">
                <a:latin typeface="Cambria" panose="02040503050406030204" pitchFamily="18" charset="0"/>
              </a:rPr>
              <a:t>: </a:t>
            </a:r>
            <a:r>
              <a:rPr lang="lt-LT" dirty="0">
                <a:solidFill>
                  <a:srgbClr val="002060"/>
                </a:solidFill>
                <a:latin typeface="Cambria" panose="02040503050406030204" pitchFamily="18" charset="0"/>
              </a:rPr>
              <a:t>genų redagavimas kelia daug etinių klausimų, ypač kai kalbama apie manipuliacijas su gemalo ląstelėmis.</a:t>
            </a:r>
          </a:p>
          <a:p>
            <a:pPr algn="just"/>
            <a:r>
              <a:rPr lang="lt-LT" dirty="0">
                <a:solidFill>
                  <a:srgbClr val="D31703"/>
                </a:solidFill>
                <a:latin typeface="Cambria" panose="02040503050406030204" pitchFamily="18" charset="0"/>
              </a:rPr>
              <a:t>Prieinamumas</a:t>
            </a:r>
            <a:r>
              <a:rPr lang="lt-LT" dirty="0">
                <a:latin typeface="Cambria" panose="02040503050406030204" pitchFamily="18" charset="0"/>
              </a:rPr>
              <a:t>: </a:t>
            </a:r>
            <a:r>
              <a:rPr lang="lt-LT" dirty="0">
                <a:solidFill>
                  <a:srgbClr val="002060"/>
                </a:solidFill>
                <a:latin typeface="Cambria" panose="02040503050406030204" pitchFamily="18" charset="0"/>
              </a:rPr>
              <a:t>naujos terapijos dažnai yra brangios ir nepasiekiamos visiems pacientams. </a:t>
            </a:r>
          </a:p>
        </p:txBody>
      </p:sp>
      <p:pic>
        <p:nvPicPr>
          <p:cNvPr id="8" name="Turinio vietos rezervavimo ženklas 7"/>
          <p:cNvPicPr>
            <a:picLocks noChangeAspect="1"/>
          </p:cNvPicPr>
          <p:nvPr/>
        </p:nvPicPr>
        <p:blipFill>
          <a:blip r:embed="rId3"/>
          <a:stretch>
            <a:fillRect/>
          </a:stretch>
        </p:blipFill>
        <p:spPr>
          <a:xfrm>
            <a:off x="122584" y="37490"/>
            <a:ext cx="828147" cy="853760"/>
          </a:xfrm>
          <a:prstGeom prst="rect">
            <a:avLst/>
          </a:prstGeom>
        </p:spPr>
      </p:pic>
      <p:pic>
        <p:nvPicPr>
          <p:cNvPr id="4" name="Paveikslėlis 3"/>
          <p:cNvPicPr>
            <a:picLocks noChangeAspect="1"/>
          </p:cNvPicPr>
          <p:nvPr/>
        </p:nvPicPr>
        <p:blipFill>
          <a:blip r:embed="rId4"/>
          <a:stretch>
            <a:fillRect/>
          </a:stretch>
        </p:blipFill>
        <p:spPr>
          <a:xfrm>
            <a:off x="7446756" y="705047"/>
            <a:ext cx="4227863" cy="3461839"/>
          </a:xfrm>
          <a:prstGeom prst="rect">
            <a:avLst/>
          </a:prstGeom>
        </p:spPr>
      </p:pic>
    </p:spTree>
    <p:extLst>
      <p:ext uri="{BB962C8B-B14F-4D97-AF65-F5344CB8AC3E}">
        <p14:creationId xmlns:p14="http://schemas.microsoft.com/office/powerpoint/2010/main" val="220072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89041" y="-27321"/>
            <a:ext cx="10515600" cy="1137998"/>
          </a:xfrm>
        </p:spPr>
        <p:txBody>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Geltonoji (maisto) biotechnologija</a:t>
            </a:r>
            <a:endParaRPr lang="lt-LT" dirty="0">
              <a:solidFill>
                <a:schemeClr val="accent6">
                  <a:lumMod val="75000"/>
                </a:schemeClr>
              </a:solidFill>
            </a:endParaRPr>
          </a:p>
        </p:txBody>
      </p:sp>
      <p:sp>
        <p:nvSpPr>
          <p:cNvPr id="17" name="Ovalas 16"/>
          <p:cNvSpPr/>
          <p:nvPr/>
        </p:nvSpPr>
        <p:spPr>
          <a:xfrm>
            <a:off x="642999" y="2128259"/>
            <a:ext cx="2232071" cy="210136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Fermentacija</a:t>
            </a:r>
          </a:p>
        </p:txBody>
      </p:sp>
      <p:sp>
        <p:nvSpPr>
          <p:cNvPr id="18" name="Ovalas 17"/>
          <p:cNvSpPr/>
          <p:nvPr/>
        </p:nvSpPr>
        <p:spPr>
          <a:xfrm>
            <a:off x="4035969" y="2128259"/>
            <a:ext cx="2178056" cy="210136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latin typeface="Cambria" panose="02040503050406030204" pitchFamily="18" charset="0"/>
              </a:rPr>
              <a:t>Genetiškai Modifikuoti Maisto Produktai (GMO)</a:t>
            </a:r>
            <a:endParaRPr lang="lt-LT" dirty="0">
              <a:solidFill>
                <a:srgbClr val="002060"/>
              </a:solidFill>
              <a:latin typeface="Cambria" panose="02040503050406030204" pitchFamily="18" charset="0"/>
            </a:endParaRPr>
          </a:p>
        </p:txBody>
      </p:sp>
      <p:sp>
        <p:nvSpPr>
          <p:cNvPr id="19" name="Ovalas 18"/>
          <p:cNvSpPr/>
          <p:nvPr/>
        </p:nvSpPr>
        <p:spPr>
          <a:xfrm>
            <a:off x="7024740" y="2128259"/>
            <a:ext cx="2196239" cy="210136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Funkciniai Maisto Produktai</a:t>
            </a:r>
          </a:p>
        </p:txBody>
      </p:sp>
      <p:sp>
        <p:nvSpPr>
          <p:cNvPr id="20" name="Ovalas 19"/>
          <p:cNvSpPr/>
          <p:nvPr/>
        </p:nvSpPr>
        <p:spPr>
          <a:xfrm>
            <a:off x="9571749" y="2128259"/>
            <a:ext cx="2153811" cy="210136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143842" y="4271058"/>
            <a:ext cx="3230386" cy="258694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Tradicinė fermentacija</a:t>
            </a:r>
            <a:r>
              <a:rPr lang="lt-LT" dirty="0">
                <a:solidFill>
                  <a:srgbClr val="002060"/>
                </a:solidFill>
                <a:latin typeface="Cambria" panose="02040503050406030204" pitchFamily="18" charset="0"/>
              </a:rPr>
              <a:t>: duonos, sūrio, jogurto, alaus ir vyno gamyba bakterijų ir mielių fermentacijos būdu;</a:t>
            </a:r>
          </a:p>
          <a:p>
            <a:pPr algn="ctr"/>
            <a:r>
              <a:rPr lang="lt-LT" b="1" dirty="0">
                <a:solidFill>
                  <a:srgbClr val="002060"/>
                </a:solidFill>
                <a:latin typeface="Cambria" panose="02040503050406030204" pitchFamily="18" charset="0"/>
              </a:rPr>
              <a:t>Pramoninė fermentacija</a:t>
            </a:r>
            <a:r>
              <a:rPr lang="lt-LT" dirty="0">
                <a:solidFill>
                  <a:srgbClr val="002060"/>
                </a:solidFill>
                <a:latin typeface="Cambria" panose="02040503050406030204" pitchFamily="18" charset="0"/>
              </a:rPr>
              <a:t>: biologiškai aktyvių junginių - aminorūgščių, enzimų ir maisto priedų gamyba.</a:t>
            </a:r>
          </a:p>
        </p:txBody>
      </p:sp>
      <p:sp>
        <p:nvSpPr>
          <p:cNvPr id="21" name="TextBox 20"/>
          <p:cNvSpPr txBox="1"/>
          <p:nvPr/>
        </p:nvSpPr>
        <p:spPr>
          <a:xfrm>
            <a:off x="10146183" y="2717275"/>
            <a:ext cx="1658458" cy="923330"/>
          </a:xfrm>
          <a:prstGeom prst="rect">
            <a:avLst/>
          </a:prstGeom>
          <a:noFill/>
        </p:spPr>
        <p:txBody>
          <a:bodyPr wrap="square" rtlCol="0">
            <a:spAutoFit/>
          </a:bodyPr>
          <a:lstStyle/>
          <a:p>
            <a:r>
              <a:rPr lang="lt-LT" dirty="0">
                <a:solidFill>
                  <a:srgbClr val="002060"/>
                </a:solidFill>
                <a:latin typeface="Cambria" panose="02040503050406030204" pitchFamily="18" charset="0"/>
              </a:rPr>
              <a:t>Maisto Saugumas ir Kontrolė</a:t>
            </a:r>
          </a:p>
        </p:txBody>
      </p:sp>
      <p:sp>
        <p:nvSpPr>
          <p:cNvPr id="23" name="Suapvalintas stačiakampis 22"/>
          <p:cNvSpPr/>
          <p:nvPr/>
        </p:nvSpPr>
        <p:spPr>
          <a:xfrm>
            <a:off x="3603318" y="4270768"/>
            <a:ext cx="3043358" cy="258694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GM augalai</a:t>
            </a:r>
            <a:r>
              <a:rPr lang="lt-LT" sz="1600" dirty="0">
                <a:solidFill>
                  <a:srgbClr val="002060"/>
                </a:solidFill>
                <a:latin typeface="Cambria" panose="02040503050406030204" pitchFamily="18" charset="0"/>
              </a:rPr>
              <a:t>: siekiant pagerinti maistines savybes, atsparumą ligoms ir kenkėjams arba prailginti galiojimo laiką (auksiniai ryžiai praturtinti beta-karotinu.</a:t>
            </a:r>
          </a:p>
          <a:p>
            <a:pPr algn="ctr"/>
            <a:r>
              <a:rPr lang="lt-LT" sz="1600" b="1" dirty="0">
                <a:solidFill>
                  <a:srgbClr val="002060"/>
                </a:solidFill>
                <a:latin typeface="Cambria" panose="02040503050406030204" pitchFamily="18" charset="0"/>
              </a:rPr>
              <a:t>GM gyvūnai</a:t>
            </a:r>
            <a:r>
              <a:rPr lang="lt-LT" sz="1600" dirty="0">
                <a:solidFill>
                  <a:srgbClr val="002060"/>
                </a:solidFill>
                <a:latin typeface="Cambria" panose="02040503050406030204" pitchFamily="18" charset="0"/>
              </a:rPr>
              <a:t>: siekiant pagerinti mėsos, pieno ar kiaušinių kokybę</a:t>
            </a:r>
          </a:p>
        </p:txBody>
      </p:sp>
      <p:sp>
        <p:nvSpPr>
          <p:cNvPr id="24" name="Suapvalintas stačiakampis 23"/>
          <p:cNvSpPr/>
          <p:nvPr/>
        </p:nvSpPr>
        <p:spPr>
          <a:xfrm>
            <a:off x="6875766" y="4271057"/>
            <a:ext cx="2494188" cy="25869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Maisto produktai, praturtinti </a:t>
            </a:r>
            <a:r>
              <a:rPr lang="lt-LT" b="1" dirty="0" err="1">
                <a:solidFill>
                  <a:srgbClr val="002060"/>
                </a:solidFill>
                <a:latin typeface="Cambria" panose="02040503050406030204" pitchFamily="18" charset="0"/>
              </a:rPr>
              <a:t>probiotikais</a:t>
            </a:r>
            <a:r>
              <a:rPr lang="lt-LT" dirty="0">
                <a:solidFill>
                  <a:srgbClr val="002060"/>
                </a:solidFill>
                <a:latin typeface="Cambria" panose="02040503050406030204" pitchFamily="18" charset="0"/>
              </a:rPr>
              <a:t>, </a:t>
            </a:r>
            <a:r>
              <a:rPr lang="lt-LT" b="1" dirty="0" err="1">
                <a:solidFill>
                  <a:srgbClr val="002060"/>
                </a:solidFill>
                <a:latin typeface="Cambria" panose="02040503050406030204" pitchFamily="18" charset="0"/>
              </a:rPr>
              <a:t>prebiotikais</a:t>
            </a:r>
            <a:r>
              <a:rPr lang="lt-LT" dirty="0">
                <a:solidFill>
                  <a:srgbClr val="002060"/>
                </a:solidFill>
                <a:latin typeface="Cambria" panose="02040503050406030204" pitchFamily="18" charset="0"/>
              </a:rPr>
              <a:t>, </a:t>
            </a:r>
            <a:r>
              <a:rPr lang="lt-LT" b="1" dirty="0">
                <a:solidFill>
                  <a:srgbClr val="002060"/>
                </a:solidFill>
                <a:latin typeface="Cambria" panose="02040503050406030204" pitchFamily="18" charset="0"/>
              </a:rPr>
              <a:t>vitaminais</a:t>
            </a:r>
            <a:r>
              <a:rPr lang="lt-LT" dirty="0">
                <a:solidFill>
                  <a:srgbClr val="002060"/>
                </a:solidFill>
                <a:latin typeface="Cambria" panose="02040503050406030204" pitchFamily="18" charset="0"/>
              </a:rPr>
              <a:t>, </a:t>
            </a:r>
            <a:r>
              <a:rPr lang="lt-LT" b="1" dirty="0">
                <a:solidFill>
                  <a:srgbClr val="002060"/>
                </a:solidFill>
                <a:latin typeface="Cambria" panose="02040503050406030204" pitchFamily="18" charset="0"/>
              </a:rPr>
              <a:t>mineralais</a:t>
            </a:r>
            <a:r>
              <a:rPr lang="lt-LT" dirty="0">
                <a:solidFill>
                  <a:srgbClr val="002060"/>
                </a:solidFill>
                <a:latin typeface="Cambria" panose="02040503050406030204" pitchFamily="18" charset="0"/>
              </a:rPr>
              <a:t> ir kitomis </a:t>
            </a:r>
            <a:r>
              <a:rPr lang="lt-LT" b="1" dirty="0">
                <a:solidFill>
                  <a:srgbClr val="002060"/>
                </a:solidFill>
                <a:latin typeface="Cambria" panose="02040503050406030204" pitchFamily="18" charset="0"/>
              </a:rPr>
              <a:t>biologiškai aktyviomis </a:t>
            </a:r>
            <a:r>
              <a:rPr lang="lt-LT" dirty="0">
                <a:solidFill>
                  <a:srgbClr val="002060"/>
                </a:solidFill>
                <a:latin typeface="Cambria" panose="02040503050406030204" pitchFamily="18" charset="0"/>
              </a:rPr>
              <a:t>medžiagomis</a:t>
            </a:r>
            <a:endParaRPr lang="lt-LT" dirty="0"/>
          </a:p>
        </p:txBody>
      </p:sp>
      <p:sp>
        <p:nvSpPr>
          <p:cNvPr id="25" name="Suapvalintas stačiakampis 24"/>
          <p:cNvSpPr/>
          <p:nvPr/>
        </p:nvSpPr>
        <p:spPr>
          <a:xfrm>
            <a:off x="9571748" y="4271057"/>
            <a:ext cx="2512221" cy="258694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Biologiniai jutikliai</a:t>
            </a:r>
            <a:r>
              <a:rPr lang="lt-LT" dirty="0">
                <a:solidFill>
                  <a:srgbClr val="002060"/>
                </a:solidFill>
                <a:latin typeface="Cambria" panose="02040503050406030204" pitchFamily="18" charset="0"/>
              </a:rPr>
              <a:t>: </a:t>
            </a:r>
            <a:r>
              <a:rPr lang="lt-LT" dirty="0" err="1">
                <a:solidFill>
                  <a:srgbClr val="002060"/>
                </a:solidFill>
                <a:latin typeface="Cambria" panose="02040503050406030204" pitchFamily="18" charset="0"/>
              </a:rPr>
              <a:t>patogenų</a:t>
            </a:r>
            <a:r>
              <a:rPr lang="lt-LT" dirty="0">
                <a:solidFill>
                  <a:srgbClr val="002060"/>
                </a:solidFill>
                <a:latin typeface="Cambria" panose="02040503050406030204" pitchFamily="18" charset="0"/>
              </a:rPr>
              <a:t> ir kenksmingų medžiagų aptikimui maiste; </a:t>
            </a:r>
          </a:p>
          <a:p>
            <a:pPr algn="ctr"/>
            <a:r>
              <a:rPr lang="lt-LT" b="1" dirty="0">
                <a:solidFill>
                  <a:srgbClr val="002060"/>
                </a:solidFill>
                <a:latin typeface="Cambria" panose="02040503050406030204" pitchFamily="18" charset="0"/>
              </a:rPr>
              <a:t>DNR atpažinimas</a:t>
            </a:r>
            <a:r>
              <a:rPr lang="lt-LT" dirty="0">
                <a:solidFill>
                  <a:srgbClr val="002060"/>
                </a:solidFill>
                <a:latin typeface="Cambria" panose="02040503050406030204" pitchFamily="18" charset="0"/>
              </a:rPr>
              <a:t>: GMO aptikimui maiste</a:t>
            </a:r>
          </a:p>
        </p:txBody>
      </p:sp>
      <p:sp>
        <p:nvSpPr>
          <p:cNvPr id="26" name="Rodyklė žemyn 25"/>
          <p:cNvSpPr/>
          <p:nvPr/>
        </p:nvSpPr>
        <p:spPr>
          <a:xfrm>
            <a:off x="1455772" y="3824587"/>
            <a:ext cx="484632" cy="555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897270" y="3824587"/>
            <a:ext cx="484632" cy="55558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490780" y="3824587"/>
            <a:ext cx="484632" cy="55558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910583" y="3824587"/>
            <a:ext cx="484632" cy="555586"/>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pic>
        <p:nvPicPr>
          <p:cNvPr id="30" name="Paveikslėlis 29"/>
          <p:cNvPicPr>
            <a:picLocks noChangeAspect="1"/>
          </p:cNvPicPr>
          <p:nvPr/>
        </p:nvPicPr>
        <p:blipFill>
          <a:blip r:embed="rId2"/>
          <a:stretch>
            <a:fillRect/>
          </a:stretch>
        </p:blipFill>
        <p:spPr>
          <a:xfrm>
            <a:off x="91564" y="98423"/>
            <a:ext cx="1132670" cy="1132670"/>
          </a:xfrm>
          <a:prstGeom prst="rect">
            <a:avLst/>
          </a:prstGeom>
        </p:spPr>
      </p:pic>
      <p:sp>
        <p:nvSpPr>
          <p:cNvPr id="10" name="Suapvalintas stačiakampis 9"/>
          <p:cNvSpPr/>
          <p:nvPr/>
        </p:nvSpPr>
        <p:spPr>
          <a:xfrm>
            <a:off x="1536235" y="933949"/>
            <a:ext cx="10189325" cy="110231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Tai biotechnologijos šaka, orientuota į maisto </a:t>
            </a:r>
            <a:r>
              <a:rPr lang="lt-LT" sz="2000" b="1" dirty="0">
                <a:solidFill>
                  <a:srgbClr val="002060"/>
                </a:solidFill>
                <a:latin typeface="Cambria" panose="02040503050406030204" pitchFamily="18" charset="0"/>
              </a:rPr>
              <a:t>gamybą</a:t>
            </a:r>
            <a:r>
              <a:rPr lang="lt-LT" sz="2000" dirty="0">
                <a:solidFill>
                  <a:srgbClr val="002060"/>
                </a:solidFill>
                <a:latin typeface="Cambria" panose="02040503050406030204" pitchFamily="18" charset="0"/>
              </a:rPr>
              <a:t>, </a:t>
            </a:r>
            <a:r>
              <a:rPr lang="lt-LT" sz="2000" b="1" dirty="0">
                <a:solidFill>
                  <a:srgbClr val="002060"/>
                </a:solidFill>
                <a:latin typeface="Cambria" panose="02040503050406030204" pitchFamily="18" charset="0"/>
              </a:rPr>
              <a:t>perdirbimą</a:t>
            </a:r>
            <a:r>
              <a:rPr lang="lt-LT" sz="2000" dirty="0">
                <a:solidFill>
                  <a:schemeClr val="accent4"/>
                </a:solidFill>
                <a:latin typeface="Cambria" panose="02040503050406030204" pitchFamily="18" charset="0"/>
              </a:rPr>
              <a:t> </a:t>
            </a:r>
            <a:r>
              <a:rPr lang="lt-LT" sz="2000" dirty="0">
                <a:solidFill>
                  <a:srgbClr val="002060"/>
                </a:solidFill>
                <a:latin typeface="Cambria" panose="02040503050406030204" pitchFamily="18" charset="0"/>
              </a:rPr>
              <a:t>ir </a:t>
            </a:r>
            <a:r>
              <a:rPr lang="lt-LT" sz="2000" b="1" dirty="0">
                <a:solidFill>
                  <a:srgbClr val="002060"/>
                </a:solidFill>
                <a:latin typeface="Cambria" panose="02040503050406030204" pitchFamily="18" charset="0"/>
              </a:rPr>
              <a:t>saugumą</a:t>
            </a:r>
            <a:r>
              <a:rPr lang="lt-LT" sz="2000" dirty="0">
                <a:solidFill>
                  <a:srgbClr val="002060"/>
                </a:solidFill>
                <a:latin typeface="Cambria" panose="02040503050406030204" pitchFamily="18" charset="0"/>
              </a:rPr>
              <a:t>. Ji apima technologijas ir metodus, skirtus pagerinti maisto produktų kokybę, maistinę vertę, skonį, saugumą ir galiojimo laiką. Geltonosios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125931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31740" y="48888"/>
            <a:ext cx="10903590" cy="1182205"/>
          </a:xfrm>
        </p:spPr>
        <p:txBody>
          <a:bodyPr>
            <a:noAutofit/>
          </a:bodyPr>
          <a:lstStyle/>
          <a:p>
            <a:r>
              <a:rPr lang="lt-LT" dirty="0">
                <a:solidFill>
                  <a:srgbClr val="FFC000"/>
                </a:solidFill>
                <a:latin typeface="Cambria" panose="02040503050406030204" pitchFamily="18" charset="0"/>
              </a:rPr>
              <a:t>Pavyzdys: genų inžinerijos pagalba  </a:t>
            </a:r>
            <a:r>
              <a:rPr lang="lt-LT" b="1" dirty="0">
                <a:solidFill>
                  <a:srgbClr val="FFC000"/>
                </a:solidFill>
                <a:latin typeface="Cambria" panose="02040503050406030204" pitchFamily="18" charset="0"/>
              </a:rPr>
              <a:t>beta-karotino</a:t>
            </a:r>
            <a:r>
              <a:rPr lang="lt-LT" dirty="0">
                <a:solidFill>
                  <a:srgbClr val="FFC000"/>
                </a:solidFill>
                <a:latin typeface="Cambria" panose="02040503050406030204" pitchFamily="18" charset="0"/>
              </a:rPr>
              <a:t> sintezė ryžiuose</a:t>
            </a:r>
          </a:p>
        </p:txBody>
      </p:sp>
      <p:sp>
        <p:nvSpPr>
          <p:cNvPr id="3" name="Turinio vietos rezervavimo ženklas 2"/>
          <p:cNvSpPr>
            <a:spLocks noGrp="1"/>
          </p:cNvSpPr>
          <p:nvPr>
            <p:ph sz="half" idx="1"/>
          </p:nvPr>
        </p:nvSpPr>
        <p:spPr>
          <a:xfrm>
            <a:off x="127321" y="891250"/>
            <a:ext cx="6620719" cy="6227180"/>
          </a:xfrm>
        </p:spPr>
        <p:txBody>
          <a:bodyPr>
            <a:noAutofit/>
          </a:bodyPr>
          <a:lstStyle/>
          <a:p>
            <a:pPr marL="0" indent="0" algn="just">
              <a:spcBef>
                <a:spcPts val="0"/>
              </a:spcBef>
              <a:buNone/>
            </a:pPr>
            <a:r>
              <a:rPr lang="lt-LT" sz="2000" b="1" dirty="0">
                <a:solidFill>
                  <a:schemeClr val="accent6">
                    <a:lumMod val="75000"/>
                  </a:schemeClr>
                </a:solidFill>
                <a:latin typeface="Cambria" panose="02040503050406030204" pitchFamily="18" charset="0"/>
              </a:rPr>
              <a:t>1. </a:t>
            </a:r>
            <a:endParaRPr lang="lt-LT" sz="2000" dirty="0">
              <a:latin typeface="Cambria" panose="02040503050406030204" pitchFamily="18" charset="0"/>
            </a:endParaRPr>
          </a:p>
        </p:txBody>
      </p:sp>
      <p:sp>
        <p:nvSpPr>
          <p:cNvPr id="7" name="Suapvalintas stačiakampis 6"/>
          <p:cNvSpPr/>
          <p:nvPr/>
        </p:nvSpPr>
        <p:spPr>
          <a:xfrm>
            <a:off x="4213185" y="4638514"/>
            <a:ext cx="7627716" cy="20632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Stačiakampis 5"/>
          <p:cNvSpPr/>
          <p:nvPr/>
        </p:nvSpPr>
        <p:spPr>
          <a:xfrm>
            <a:off x="4305782" y="4778893"/>
            <a:ext cx="7442521" cy="1754326"/>
          </a:xfrm>
          <a:prstGeom prst="rect">
            <a:avLst/>
          </a:prstGeom>
        </p:spPr>
        <p:txBody>
          <a:bodyPr wrap="square">
            <a:spAutoFit/>
          </a:bodyPr>
          <a:lstStyle/>
          <a:p>
            <a:pPr algn="just"/>
            <a:r>
              <a:rPr lang="lt-LT" dirty="0">
                <a:solidFill>
                  <a:srgbClr val="C00000"/>
                </a:solidFill>
                <a:latin typeface="Cambria" panose="02040503050406030204" pitchFamily="18" charset="0"/>
              </a:rPr>
              <a:t>Reguliaciniai barjerai:</a:t>
            </a:r>
            <a:r>
              <a:rPr lang="lt-LT" dirty="0">
                <a:latin typeface="Cambria" panose="02040503050406030204" pitchFamily="18" charset="0"/>
              </a:rPr>
              <a:t> </a:t>
            </a:r>
            <a:r>
              <a:rPr lang="lt-LT" dirty="0">
                <a:solidFill>
                  <a:srgbClr val="002060"/>
                </a:solidFill>
                <a:latin typeface="Cambria" panose="02040503050406030204" pitchFamily="18" charset="0"/>
              </a:rPr>
              <a:t>GMO produktų patvirtinimas ir reguliavimas yra sudėtingas ir ilgai trunkantis procesas. </a:t>
            </a:r>
          </a:p>
          <a:p>
            <a:pPr algn="just"/>
            <a:r>
              <a:rPr lang="lt-LT" dirty="0">
                <a:solidFill>
                  <a:srgbClr val="C00000"/>
                </a:solidFill>
                <a:latin typeface="Cambria" panose="02040503050406030204" pitchFamily="18" charset="0"/>
              </a:rPr>
              <a:t>Vieša nuomonė</a:t>
            </a:r>
            <a:r>
              <a:rPr lang="lt-LT" dirty="0">
                <a:latin typeface="Cambria" panose="02040503050406030204" pitchFamily="18" charset="0"/>
              </a:rPr>
              <a:t>: </a:t>
            </a:r>
            <a:r>
              <a:rPr lang="lt-LT" dirty="0">
                <a:solidFill>
                  <a:srgbClr val="002060"/>
                </a:solidFill>
                <a:latin typeface="Cambria" panose="02040503050406030204" pitchFamily="18" charset="0"/>
              </a:rPr>
              <a:t>kai kurie žmonės priešinasi GMO naudojimui dėl etinių, sveikatos ar aplinkosaugos priežasčių.</a:t>
            </a:r>
          </a:p>
          <a:p>
            <a:pPr algn="just"/>
            <a:r>
              <a:rPr lang="lt-LT" dirty="0">
                <a:solidFill>
                  <a:srgbClr val="C00000"/>
                </a:solidFill>
                <a:latin typeface="Cambria" panose="02040503050406030204" pitchFamily="18" charset="0"/>
              </a:rPr>
              <a:t>Ekonominiai ir socialiniai aspektai: </a:t>
            </a:r>
            <a:r>
              <a:rPr lang="lt-LT" dirty="0">
                <a:solidFill>
                  <a:srgbClr val="002060"/>
                </a:solidFill>
                <a:latin typeface="Cambria" panose="02040503050406030204" pitchFamily="18" charset="0"/>
              </a:rPr>
              <a:t>norint užtikrinti „auksinių“ ryžių rinką, reikia išspręsti tiekimo ir informacijos sklaidos klausimus.</a:t>
            </a:r>
          </a:p>
        </p:txBody>
      </p:sp>
      <p:pic>
        <p:nvPicPr>
          <p:cNvPr id="8" name="Paveikslėlis 7"/>
          <p:cNvPicPr>
            <a:picLocks noChangeAspect="1"/>
          </p:cNvPicPr>
          <p:nvPr/>
        </p:nvPicPr>
        <p:blipFill>
          <a:blip r:embed="rId2"/>
          <a:stretch>
            <a:fillRect/>
          </a:stretch>
        </p:blipFill>
        <p:spPr>
          <a:xfrm>
            <a:off x="91564" y="98423"/>
            <a:ext cx="1132670" cy="1132670"/>
          </a:xfrm>
          <a:prstGeom prst="rect">
            <a:avLst/>
          </a:prstGeom>
        </p:spPr>
      </p:pic>
      <p:pic>
        <p:nvPicPr>
          <p:cNvPr id="4" name="Paveikslėlis 3"/>
          <p:cNvPicPr>
            <a:picLocks noChangeAspect="1"/>
          </p:cNvPicPr>
          <p:nvPr/>
        </p:nvPicPr>
        <p:blipFill>
          <a:blip r:embed="rId3"/>
          <a:stretch>
            <a:fillRect/>
          </a:stretch>
        </p:blipFill>
        <p:spPr>
          <a:xfrm>
            <a:off x="289366" y="1435261"/>
            <a:ext cx="3533809" cy="5266481"/>
          </a:xfrm>
          <a:prstGeom prst="rect">
            <a:avLst/>
          </a:prstGeom>
        </p:spPr>
      </p:pic>
      <p:sp>
        <p:nvSpPr>
          <p:cNvPr id="9" name="Suapvalintas stačiakampis 8"/>
          <p:cNvSpPr/>
          <p:nvPr/>
        </p:nvSpPr>
        <p:spPr>
          <a:xfrm>
            <a:off x="4213185" y="1231092"/>
            <a:ext cx="7627716" cy="337563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mj-lt"/>
              <a:buAutoNum type="arabicPeriod"/>
            </a:pPr>
            <a:r>
              <a:rPr lang="lt-LT" b="1" dirty="0">
                <a:solidFill>
                  <a:srgbClr val="002060"/>
                </a:solidFill>
              </a:rPr>
              <a:t> </a:t>
            </a:r>
            <a:r>
              <a:rPr lang="lt-LT" b="1" dirty="0">
                <a:solidFill>
                  <a:srgbClr val="002060"/>
                </a:solidFill>
                <a:latin typeface="Cambria" panose="02040503050406030204" pitchFamily="18" charset="0"/>
              </a:rPr>
              <a:t>Genų identifikavimas ir atranka</a:t>
            </a:r>
            <a:r>
              <a:rPr lang="lt-LT" dirty="0">
                <a:solidFill>
                  <a:srgbClr val="002060"/>
                </a:solidFill>
                <a:latin typeface="Cambria" panose="02040503050406030204" pitchFamily="18" charset="0"/>
              </a:rPr>
              <a:t>:</a:t>
            </a:r>
          </a:p>
          <a:p>
            <a:r>
              <a:rPr lang="lt-LT" b="1" dirty="0" err="1">
                <a:solidFill>
                  <a:srgbClr val="002060"/>
                </a:solidFill>
                <a:latin typeface="Cambria" panose="02040503050406030204" pitchFamily="18" charset="0"/>
              </a:rPr>
              <a:t>psy</a:t>
            </a:r>
            <a:r>
              <a:rPr lang="lt-LT" b="1" dirty="0">
                <a:solidFill>
                  <a:srgbClr val="002060"/>
                </a:solidFill>
                <a:latin typeface="Cambria" panose="02040503050406030204" pitchFamily="18" charset="0"/>
              </a:rPr>
              <a:t> (</a:t>
            </a:r>
            <a:r>
              <a:rPr lang="lt-LT" b="1" dirty="0" err="1">
                <a:solidFill>
                  <a:srgbClr val="002060"/>
                </a:solidFill>
                <a:latin typeface="Cambria" panose="02040503050406030204" pitchFamily="18" charset="0"/>
              </a:rPr>
              <a:t>fitoeno-sintazės</a:t>
            </a:r>
            <a:r>
              <a:rPr lang="lt-LT" b="1" dirty="0">
                <a:solidFill>
                  <a:srgbClr val="002060"/>
                </a:solidFill>
                <a:latin typeface="Cambria" panose="02040503050406030204" pitchFamily="18" charset="0"/>
              </a:rPr>
              <a:t>) genas </a:t>
            </a:r>
            <a:r>
              <a:rPr lang="lt-LT" dirty="0">
                <a:solidFill>
                  <a:srgbClr val="002060"/>
                </a:solidFill>
                <a:latin typeface="Cambria" panose="02040503050406030204" pitchFamily="18" charset="0"/>
              </a:rPr>
              <a:t>iš narcizų (</a:t>
            </a:r>
            <a:r>
              <a:rPr lang="lt-LT" i="1" dirty="0" err="1">
                <a:solidFill>
                  <a:srgbClr val="002060"/>
                </a:solidFill>
                <a:latin typeface="Cambria" panose="02040503050406030204" pitchFamily="18" charset="0"/>
              </a:rPr>
              <a:t>Narcissus</a:t>
            </a:r>
            <a:r>
              <a:rPr lang="lt-LT" i="1" dirty="0">
                <a:solidFill>
                  <a:srgbClr val="002060"/>
                </a:solidFill>
                <a:latin typeface="Cambria" panose="02040503050406030204" pitchFamily="18" charset="0"/>
              </a:rPr>
              <a:t> </a:t>
            </a:r>
            <a:r>
              <a:rPr lang="lt-LT" i="1" dirty="0" err="1">
                <a:solidFill>
                  <a:srgbClr val="002060"/>
                </a:solidFill>
                <a:latin typeface="Cambria" panose="02040503050406030204" pitchFamily="18" charset="0"/>
              </a:rPr>
              <a:t>pseudonarcissus</a:t>
            </a:r>
            <a:r>
              <a:rPr lang="lt-LT" dirty="0">
                <a:solidFill>
                  <a:srgbClr val="002060"/>
                </a:solidFill>
                <a:latin typeface="Cambria" panose="02040503050406030204" pitchFamily="18" charset="0"/>
              </a:rPr>
              <a:t>).</a:t>
            </a:r>
          </a:p>
          <a:p>
            <a:r>
              <a:rPr lang="lt-LT" b="1" dirty="0" err="1">
                <a:solidFill>
                  <a:srgbClr val="002060"/>
                </a:solidFill>
                <a:latin typeface="Cambria" panose="02040503050406030204" pitchFamily="18" charset="0"/>
              </a:rPr>
              <a:t>crtI</a:t>
            </a:r>
            <a:r>
              <a:rPr lang="lt-LT" b="1" dirty="0">
                <a:solidFill>
                  <a:srgbClr val="002060"/>
                </a:solidFill>
                <a:latin typeface="Cambria" panose="02040503050406030204" pitchFamily="18" charset="0"/>
              </a:rPr>
              <a:t> (</a:t>
            </a:r>
            <a:r>
              <a:rPr lang="lt-LT" b="1" dirty="0" err="1">
                <a:solidFill>
                  <a:srgbClr val="002060"/>
                </a:solidFill>
                <a:latin typeface="Cambria" panose="02040503050406030204" pitchFamily="18" charset="0"/>
              </a:rPr>
              <a:t>karoteno</a:t>
            </a:r>
            <a:r>
              <a:rPr lang="lt-LT" b="1" dirty="0">
                <a:solidFill>
                  <a:srgbClr val="002060"/>
                </a:solidFill>
                <a:latin typeface="Cambria" panose="02040503050406030204" pitchFamily="18" charset="0"/>
              </a:rPr>
              <a:t> </a:t>
            </a:r>
            <a:r>
              <a:rPr lang="lt-LT" b="1" dirty="0" err="1">
                <a:solidFill>
                  <a:srgbClr val="002060"/>
                </a:solidFill>
                <a:latin typeface="Cambria" panose="02040503050406030204" pitchFamily="18" charset="0"/>
              </a:rPr>
              <a:t>desaturazės</a:t>
            </a:r>
            <a:r>
              <a:rPr lang="lt-LT" b="1" dirty="0">
                <a:solidFill>
                  <a:srgbClr val="002060"/>
                </a:solidFill>
                <a:latin typeface="Cambria" panose="02040503050406030204" pitchFamily="18" charset="0"/>
              </a:rPr>
              <a:t>) genas</a:t>
            </a:r>
            <a:r>
              <a:rPr lang="lt-LT" dirty="0">
                <a:solidFill>
                  <a:srgbClr val="002060"/>
                </a:solidFill>
                <a:latin typeface="Cambria" panose="02040503050406030204" pitchFamily="18" charset="0"/>
              </a:rPr>
              <a:t> iš dirvožemio bakterijos </a:t>
            </a:r>
            <a:r>
              <a:rPr lang="lt-LT" i="1" dirty="0" err="1">
                <a:solidFill>
                  <a:srgbClr val="002060"/>
                </a:solidFill>
                <a:latin typeface="Cambria" panose="02040503050406030204" pitchFamily="18" charset="0"/>
              </a:rPr>
              <a:t>Erwinia</a:t>
            </a:r>
            <a:r>
              <a:rPr lang="lt-LT" i="1" dirty="0">
                <a:solidFill>
                  <a:srgbClr val="002060"/>
                </a:solidFill>
                <a:latin typeface="Cambria" panose="02040503050406030204" pitchFamily="18" charset="0"/>
              </a:rPr>
              <a:t> </a:t>
            </a:r>
            <a:r>
              <a:rPr lang="lt-LT" i="1" dirty="0" err="1">
                <a:solidFill>
                  <a:srgbClr val="002060"/>
                </a:solidFill>
                <a:latin typeface="Cambria" panose="02040503050406030204" pitchFamily="18" charset="0"/>
              </a:rPr>
              <a:t>uredovora</a:t>
            </a:r>
            <a:r>
              <a:rPr lang="lt-LT" dirty="0">
                <a:solidFill>
                  <a:srgbClr val="002060"/>
                </a:solidFill>
                <a:latin typeface="Cambria" panose="02040503050406030204" pitchFamily="18" charset="0"/>
              </a:rPr>
              <a:t>.</a:t>
            </a:r>
          </a:p>
          <a:p>
            <a:r>
              <a:rPr lang="lt-LT" dirty="0">
                <a:solidFill>
                  <a:srgbClr val="002060"/>
                </a:solidFill>
                <a:latin typeface="Cambria" panose="02040503050406030204" pitchFamily="18" charset="0"/>
              </a:rPr>
              <a:t>Vietoje narcizų genų naudojamas ir kukurūzų </a:t>
            </a:r>
            <a:r>
              <a:rPr lang="lt-LT" dirty="0" err="1">
                <a:solidFill>
                  <a:srgbClr val="002060"/>
                </a:solidFill>
                <a:latin typeface="Cambria" panose="02040503050406030204" pitchFamily="18" charset="0"/>
              </a:rPr>
              <a:t>psy</a:t>
            </a:r>
            <a:r>
              <a:rPr lang="lt-LT" dirty="0">
                <a:solidFill>
                  <a:srgbClr val="002060"/>
                </a:solidFill>
                <a:latin typeface="Cambria" panose="02040503050406030204" pitchFamily="18" charset="0"/>
              </a:rPr>
              <a:t> genas.</a:t>
            </a:r>
          </a:p>
          <a:p>
            <a:r>
              <a:rPr lang="lt-LT" b="1" dirty="0">
                <a:solidFill>
                  <a:srgbClr val="002060"/>
                </a:solidFill>
                <a:latin typeface="Cambria" panose="02040503050406030204" pitchFamily="18" charset="0"/>
              </a:rPr>
              <a:t>2. Geno įterpimas</a:t>
            </a:r>
            <a:r>
              <a:rPr lang="lt-LT" dirty="0">
                <a:solidFill>
                  <a:srgbClr val="002060"/>
                </a:solidFill>
                <a:latin typeface="Cambria" panose="02040503050406030204" pitchFamily="18" charset="0"/>
              </a:rPr>
              <a:t>:</a:t>
            </a:r>
          </a:p>
          <a:p>
            <a:r>
              <a:rPr lang="lt-LT" dirty="0">
                <a:solidFill>
                  <a:srgbClr val="002060"/>
                </a:solidFill>
                <a:latin typeface="Cambria" panose="02040503050406030204" pitchFamily="18" charset="0"/>
              </a:rPr>
              <a:t>Bakterijų </a:t>
            </a:r>
            <a:r>
              <a:rPr lang="lt-LT" dirty="0" err="1">
                <a:solidFill>
                  <a:srgbClr val="002060"/>
                </a:solidFill>
                <a:latin typeface="Cambria" panose="02040503050406030204" pitchFamily="18" charset="0"/>
              </a:rPr>
              <a:t>plazmidė</a:t>
            </a:r>
            <a:r>
              <a:rPr lang="lt-LT" dirty="0">
                <a:solidFill>
                  <a:srgbClr val="002060"/>
                </a:solidFill>
                <a:latin typeface="Cambria" panose="02040503050406030204" pitchFamily="18" charset="0"/>
              </a:rPr>
              <a:t> </a:t>
            </a:r>
            <a:r>
              <a:rPr lang="lt-LT" dirty="0" err="1">
                <a:solidFill>
                  <a:srgbClr val="002060"/>
                </a:solidFill>
                <a:latin typeface="Cambria" panose="02040503050406030204" pitchFamily="18" charset="0"/>
              </a:rPr>
              <a:t>psy</a:t>
            </a:r>
            <a:r>
              <a:rPr lang="lt-LT" dirty="0">
                <a:solidFill>
                  <a:srgbClr val="002060"/>
                </a:solidFill>
                <a:latin typeface="Cambria" panose="02040503050406030204" pitchFamily="18" charset="0"/>
              </a:rPr>
              <a:t> geną įterpia į ryžių genomą. </a:t>
            </a:r>
          </a:p>
          <a:p>
            <a:r>
              <a:rPr lang="lt-LT" dirty="0">
                <a:solidFill>
                  <a:srgbClr val="002060"/>
                </a:solidFill>
                <a:latin typeface="Cambria" panose="02040503050406030204" pitchFamily="18" charset="0"/>
              </a:rPr>
              <a:t>Bakterijos gali tiesiogiai pernešti genetinę medžiagą į augalų ląsteles.</a:t>
            </a:r>
          </a:p>
          <a:p>
            <a:r>
              <a:rPr lang="lt-LT" b="1" dirty="0">
                <a:solidFill>
                  <a:srgbClr val="002060"/>
                </a:solidFill>
                <a:latin typeface="Cambria" panose="02040503050406030204" pitchFamily="18" charset="0"/>
              </a:rPr>
              <a:t>3. Genų ekspresijos kontrolė</a:t>
            </a:r>
            <a:r>
              <a:rPr lang="lt-LT" dirty="0">
                <a:solidFill>
                  <a:srgbClr val="002060"/>
                </a:solidFill>
                <a:latin typeface="Cambria" panose="02040503050406030204" pitchFamily="18" charset="0"/>
              </a:rPr>
              <a:t>:</a:t>
            </a:r>
          </a:p>
          <a:p>
            <a:r>
              <a:rPr lang="lt-LT" dirty="0">
                <a:solidFill>
                  <a:srgbClr val="002060"/>
                </a:solidFill>
                <a:latin typeface="Cambria" panose="02040503050406030204" pitchFamily="18" charset="0"/>
              </a:rPr>
              <a:t>Genų ekspresijai buvo naudojami specifiški </a:t>
            </a:r>
            <a:r>
              <a:rPr lang="lt-LT" dirty="0" err="1">
                <a:solidFill>
                  <a:srgbClr val="002060"/>
                </a:solidFill>
                <a:latin typeface="Cambria" panose="02040503050406030204" pitchFamily="18" charset="0"/>
              </a:rPr>
              <a:t>promotoriai</a:t>
            </a:r>
            <a:r>
              <a:rPr lang="lt-LT" dirty="0">
                <a:solidFill>
                  <a:srgbClr val="002060"/>
                </a:solidFill>
                <a:latin typeface="Cambria" panose="02040503050406030204" pitchFamily="18" charset="0"/>
              </a:rPr>
              <a:t>, kad beta-karotinas būtų gaminamas tik ryžių grūduose, bet ne kituose augalo audiniuose.</a:t>
            </a:r>
          </a:p>
        </p:txBody>
      </p:sp>
    </p:spTree>
    <p:extLst>
      <p:ext uri="{BB962C8B-B14F-4D97-AF65-F5344CB8AC3E}">
        <p14:creationId xmlns:p14="http://schemas.microsoft.com/office/powerpoint/2010/main" val="86180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53558" y="-32846"/>
            <a:ext cx="10515600" cy="935671"/>
          </a:xfrm>
        </p:spPr>
        <p:txBody>
          <a:bodyPr/>
          <a:lstStyle/>
          <a:p>
            <a:r>
              <a:rPr lang="lt-LT" dirty="0">
                <a:solidFill>
                  <a:schemeClr val="accent6">
                    <a:lumMod val="75000"/>
                  </a:schemeClr>
                </a:solidFill>
                <a:latin typeface="Cambria" panose="02040503050406030204" pitchFamily="18" charset="0"/>
              </a:rPr>
              <a:t>	</a:t>
            </a:r>
            <a:r>
              <a:rPr lang="lt-LT" dirty="0">
                <a:solidFill>
                  <a:schemeClr val="accent1">
                    <a:lumMod val="75000"/>
                  </a:schemeClr>
                </a:solidFill>
                <a:latin typeface="Cambria" panose="02040503050406030204" pitchFamily="18" charset="0"/>
              </a:rPr>
              <a:t>Mėlynoji (jūros) biotechnologija</a:t>
            </a:r>
            <a:endParaRPr lang="lt-LT" dirty="0">
              <a:solidFill>
                <a:schemeClr val="accent1">
                  <a:lumMod val="75000"/>
                </a:schemeClr>
              </a:solidFill>
            </a:endParaRPr>
          </a:p>
        </p:txBody>
      </p:sp>
      <p:sp>
        <p:nvSpPr>
          <p:cNvPr id="17" name="Ovalas 16"/>
          <p:cNvSpPr/>
          <p:nvPr/>
        </p:nvSpPr>
        <p:spPr>
          <a:xfrm>
            <a:off x="838147" y="2128259"/>
            <a:ext cx="1844481" cy="180713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3840074" y="2128258"/>
            <a:ext cx="1935222" cy="180713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Maisto pramonė ir akvakultūra </a:t>
            </a:r>
          </a:p>
        </p:txBody>
      </p:sp>
      <p:sp>
        <p:nvSpPr>
          <p:cNvPr id="19" name="Ovalas 18"/>
          <p:cNvSpPr/>
          <p:nvPr/>
        </p:nvSpPr>
        <p:spPr>
          <a:xfrm>
            <a:off x="6641386" y="2128259"/>
            <a:ext cx="1947029" cy="181954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Aplinkos apsauga</a:t>
            </a:r>
          </a:p>
        </p:txBody>
      </p:sp>
      <p:sp>
        <p:nvSpPr>
          <p:cNvPr id="20" name="Ovalas 19"/>
          <p:cNvSpPr/>
          <p:nvPr/>
        </p:nvSpPr>
        <p:spPr>
          <a:xfrm>
            <a:off x="9571750" y="2128259"/>
            <a:ext cx="1852464" cy="18195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Pramonė</a:t>
            </a:r>
          </a:p>
        </p:txBody>
      </p:sp>
      <p:sp>
        <p:nvSpPr>
          <p:cNvPr id="22" name="Suapvalintas stačiakampis 21"/>
          <p:cNvSpPr/>
          <p:nvPr/>
        </p:nvSpPr>
        <p:spPr>
          <a:xfrm>
            <a:off x="131882" y="3935390"/>
            <a:ext cx="3174808" cy="29226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Naujų vaistų kūrimas</a:t>
            </a:r>
            <a:r>
              <a:rPr lang="lt-LT" dirty="0">
                <a:solidFill>
                  <a:srgbClr val="002060"/>
                </a:solidFill>
                <a:latin typeface="Cambria" panose="02040503050406030204" pitchFamily="18" charset="0"/>
              </a:rPr>
              <a:t>: vandens organizmai gamina</a:t>
            </a:r>
            <a:r>
              <a:rPr lang="lt-LT" dirty="0"/>
              <a:t> </a:t>
            </a:r>
            <a:r>
              <a:rPr lang="lt-LT" dirty="0" err="1">
                <a:solidFill>
                  <a:srgbClr val="002060"/>
                </a:solidFill>
                <a:latin typeface="Cambria" panose="02040503050406030204" pitchFamily="18" charset="0"/>
              </a:rPr>
              <a:t>bioaktyvius</a:t>
            </a:r>
            <a:r>
              <a:rPr lang="lt-LT" dirty="0">
                <a:solidFill>
                  <a:srgbClr val="002060"/>
                </a:solidFill>
                <a:latin typeface="Cambria" panose="02040503050406030204" pitchFamily="18" charset="0"/>
              </a:rPr>
              <a:t> junginius, kurie turi priešvėžinį, antibakterinį, priešuždegiminį poveikį.</a:t>
            </a:r>
          </a:p>
          <a:p>
            <a:pPr algn="ctr"/>
            <a:r>
              <a:rPr lang="lt-LT" b="1" dirty="0">
                <a:solidFill>
                  <a:srgbClr val="002060"/>
                </a:solidFill>
                <a:latin typeface="Cambria" panose="02040503050406030204" pitchFamily="18" charset="0"/>
              </a:rPr>
              <a:t>Maisto papildai</a:t>
            </a:r>
            <a:r>
              <a:rPr lang="lt-LT" dirty="0">
                <a:solidFill>
                  <a:srgbClr val="002060"/>
                </a:solidFill>
                <a:latin typeface="Cambria" panose="02040503050406030204" pitchFamily="18" charset="0"/>
              </a:rPr>
              <a:t>: krevečių kiautų </a:t>
            </a:r>
            <a:r>
              <a:rPr lang="lt-LT" dirty="0" err="1">
                <a:solidFill>
                  <a:srgbClr val="002060"/>
                </a:solidFill>
                <a:latin typeface="Cambria" panose="02040503050406030204" pitchFamily="18" charset="0"/>
              </a:rPr>
              <a:t>chitozanas</a:t>
            </a:r>
            <a:r>
              <a:rPr lang="lt-LT" dirty="0">
                <a:solidFill>
                  <a:srgbClr val="002060"/>
                </a:solidFill>
                <a:latin typeface="Cambria" panose="02040503050406030204" pitchFamily="18" charset="0"/>
              </a:rPr>
              <a:t>, taikomas ir žaizdų gydyme, audinių inžinerijoje.</a:t>
            </a:r>
          </a:p>
        </p:txBody>
      </p:sp>
      <p:sp>
        <p:nvSpPr>
          <p:cNvPr id="23" name="Suapvalintas stačiakampis 22"/>
          <p:cNvSpPr/>
          <p:nvPr/>
        </p:nvSpPr>
        <p:spPr>
          <a:xfrm>
            <a:off x="3451661" y="3947800"/>
            <a:ext cx="2719104" cy="2910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Dumbliai kaip maisto šaltinis: </a:t>
            </a:r>
            <a:r>
              <a:rPr lang="lt-LT" sz="1600" dirty="0">
                <a:solidFill>
                  <a:srgbClr val="002060"/>
                </a:solidFill>
                <a:latin typeface="Cambria" panose="02040503050406030204" pitchFamily="18" charset="0"/>
              </a:rPr>
              <a:t>gausu baltymų, vitaminų, mineralų ir antioksidantų.</a:t>
            </a:r>
          </a:p>
          <a:p>
            <a:pPr algn="ctr"/>
            <a:r>
              <a:rPr lang="lt-LT" sz="1600" b="1" dirty="0">
                <a:solidFill>
                  <a:srgbClr val="002060"/>
                </a:solidFill>
                <a:latin typeface="Cambria" panose="02040503050406030204" pitchFamily="18" charset="0"/>
              </a:rPr>
              <a:t>Žuvų ir jūrų gėrybių akvakultūra</a:t>
            </a:r>
            <a:r>
              <a:rPr lang="lt-LT" sz="1600" dirty="0">
                <a:solidFill>
                  <a:srgbClr val="002060"/>
                </a:solidFill>
                <a:latin typeface="Cambria" panose="02040503050406030204" pitchFamily="18" charset="0"/>
              </a:rPr>
              <a:t>: žuvų ir kitų jūros organizmų auginimas, siekiant tvariai padidinti maisto gamybą.</a:t>
            </a:r>
          </a:p>
        </p:txBody>
      </p:sp>
      <p:sp>
        <p:nvSpPr>
          <p:cNvPr id="24" name="Suapvalintas stačiakampis 23"/>
          <p:cNvSpPr/>
          <p:nvPr/>
        </p:nvSpPr>
        <p:spPr>
          <a:xfrm>
            <a:off x="6351444" y="3947800"/>
            <a:ext cx="2672786" cy="2910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a:solidFill>
                  <a:srgbClr val="002060"/>
                </a:solidFill>
                <a:latin typeface="Cambria" panose="02040503050406030204" pitchFamily="18" charset="0"/>
              </a:rPr>
              <a:t>Bioremediacija</a:t>
            </a:r>
            <a:r>
              <a:rPr lang="lt-LT" dirty="0">
                <a:solidFill>
                  <a:srgbClr val="002060"/>
                </a:solidFill>
                <a:latin typeface="Cambria" panose="02040503050406030204" pitchFamily="18" charset="0"/>
              </a:rPr>
              <a:t>: jūros mikroorganizmai naudojami užterštų naftos produktais teritorijų valymui.</a:t>
            </a:r>
          </a:p>
          <a:p>
            <a:pPr algn="ctr"/>
            <a:r>
              <a:rPr lang="lt-LT" b="1" dirty="0">
                <a:solidFill>
                  <a:srgbClr val="002060"/>
                </a:solidFill>
                <a:latin typeface="Cambria" panose="02040503050406030204" pitchFamily="18" charset="0"/>
              </a:rPr>
              <a:t>CO</a:t>
            </a:r>
            <a:r>
              <a:rPr lang="lt-LT" b="1" baseline="-25000" dirty="0">
                <a:solidFill>
                  <a:srgbClr val="002060"/>
                </a:solidFill>
                <a:latin typeface="Cambria" panose="02040503050406030204" pitchFamily="18" charset="0"/>
              </a:rPr>
              <a:t>2</a:t>
            </a:r>
            <a:r>
              <a:rPr lang="lt-LT" b="1" dirty="0">
                <a:solidFill>
                  <a:srgbClr val="002060"/>
                </a:solidFill>
                <a:latin typeface="Cambria" panose="02040503050406030204" pitchFamily="18" charset="0"/>
              </a:rPr>
              <a:t> mažinimas</a:t>
            </a:r>
            <a:r>
              <a:rPr lang="lt-LT" dirty="0">
                <a:solidFill>
                  <a:srgbClr val="002060"/>
                </a:solidFill>
                <a:latin typeface="Cambria" panose="02040503050406030204" pitchFamily="18" charset="0"/>
              </a:rPr>
              <a:t>: dumbliai gali sugerti didelius kiekius CO</a:t>
            </a:r>
            <a:r>
              <a:rPr lang="lt-LT" baseline="-25000" dirty="0">
                <a:solidFill>
                  <a:srgbClr val="002060"/>
                </a:solidFill>
                <a:latin typeface="Cambria" panose="02040503050406030204" pitchFamily="18" charset="0"/>
              </a:rPr>
              <a:t>2</a:t>
            </a:r>
            <a:r>
              <a:rPr lang="lt-LT" dirty="0">
                <a:solidFill>
                  <a:srgbClr val="002060"/>
                </a:solidFill>
                <a:latin typeface="Cambria" panose="02040503050406030204" pitchFamily="18" charset="0"/>
              </a:rPr>
              <a:t>, padedant mažinti klimato kaitą.</a:t>
            </a:r>
          </a:p>
        </p:txBody>
      </p:sp>
      <p:sp>
        <p:nvSpPr>
          <p:cNvPr id="25" name="Suapvalintas stačiakampis 24"/>
          <p:cNvSpPr/>
          <p:nvPr/>
        </p:nvSpPr>
        <p:spPr>
          <a:xfrm>
            <a:off x="9185780" y="3947800"/>
            <a:ext cx="2898190" cy="29101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Fermentai</a:t>
            </a:r>
            <a:r>
              <a:rPr lang="lt-LT" dirty="0">
                <a:solidFill>
                  <a:srgbClr val="002060"/>
                </a:solidFill>
                <a:latin typeface="Cambria" panose="02040503050406030204" pitchFamily="18" charset="0"/>
              </a:rPr>
              <a:t>: naudojami įvairiose pramonės šakose, nuo skalbimo miltelių iki biokuro gamybos.</a:t>
            </a:r>
          </a:p>
          <a:p>
            <a:pPr algn="ctr"/>
            <a:r>
              <a:rPr lang="lt-LT" b="1" dirty="0" err="1">
                <a:solidFill>
                  <a:srgbClr val="002060"/>
                </a:solidFill>
                <a:latin typeface="Cambria" panose="02040503050406030204" pitchFamily="18" charset="0"/>
              </a:rPr>
              <a:t>Bioplastikai</a:t>
            </a:r>
            <a:r>
              <a:rPr lang="lt-LT" dirty="0">
                <a:solidFill>
                  <a:srgbClr val="002060"/>
                </a:solidFill>
                <a:latin typeface="Cambria" panose="02040503050406030204" pitchFamily="18" charset="0"/>
              </a:rPr>
              <a:t>: jūros organizmai naudojami kuriant biologiškai skaidžius plastiko pakaitalus.</a:t>
            </a:r>
          </a:p>
        </p:txBody>
      </p:sp>
      <p:sp>
        <p:nvSpPr>
          <p:cNvPr id="26" name="Rodyklė žemyn 25"/>
          <p:cNvSpPr/>
          <p:nvPr/>
        </p:nvSpPr>
        <p:spPr>
          <a:xfrm>
            <a:off x="1518071" y="3541110"/>
            <a:ext cx="484632" cy="55558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586751" y="3554259"/>
            <a:ext cx="484632" cy="555586"/>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392559" y="3553843"/>
            <a:ext cx="484632" cy="55558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431207" y="3553843"/>
            <a:ext cx="484632" cy="55558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 name="Suapvalintas stačiakampis 4"/>
          <p:cNvSpPr/>
          <p:nvPr/>
        </p:nvSpPr>
        <p:spPr>
          <a:xfrm>
            <a:off x="1209960" y="763929"/>
            <a:ext cx="10515600" cy="12544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000" dirty="0">
                <a:solidFill>
                  <a:srgbClr val="002060"/>
                </a:solidFill>
                <a:latin typeface="Cambria" panose="02040503050406030204" pitchFamily="18" charset="0"/>
              </a:rPr>
              <a:t>Tai biotechnologijos šaka, susijusi su jūrų ir vandenynų biologinių išteklių panaudojimu. Ši sritis apima įvairias technologijas ir metodus, skirtus jūros organizmų tyrimams, išsaugojimui, naujų produktų kūrimui ir aplinkos apsaugai. Mėlynosios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a:p>
            <a:pPr algn="just"/>
            <a:endParaRPr lang="lt-LT" sz="2000" dirty="0"/>
          </a:p>
        </p:txBody>
      </p:sp>
      <p:pic>
        <p:nvPicPr>
          <p:cNvPr id="6" name="Paveikslėlis 5"/>
          <p:cNvPicPr>
            <a:picLocks noChangeAspect="1"/>
          </p:cNvPicPr>
          <p:nvPr/>
        </p:nvPicPr>
        <p:blipFill>
          <a:blip r:embed="rId2"/>
          <a:stretch>
            <a:fillRect/>
          </a:stretch>
        </p:blipFill>
        <p:spPr>
          <a:xfrm>
            <a:off x="261018" y="59592"/>
            <a:ext cx="948942" cy="953122"/>
          </a:xfrm>
          <a:prstGeom prst="rect">
            <a:avLst/>
          </a:prstGeom>
        </p:spPr>
      </p:pic>
      <p:sp>
        <p:nvSpPr>
          <p:cNvPr id="7" name="Stačiakampis 6"/>
          <p:cNvSpPr/>
          <p:nvPr/>
        </p:nvSpPr>
        <p:spPr>
          <a:xfrm>
            <a:off x="709644" y="2708659"/>
            <a:ext cx="1930080" cy="646331"/>
          </a:xfrm>
          <a:prstGeom prst="rect">
            <a:avLst/>
          </a:prstGeom>
        </p:spPr>
        <p:txBody>
          <a:bodyPr wrap="none">
            <a:spAutoFit/>
          </a:bodyPr>
          <a:lstStyle/>
          <a:p>
            <a:pPr algn="ctr"/>
            <a:r>
              <a:rPr lang="lt-LT" dirty="0"/>
              <a:t>     </a:t>
            </a:r>
            <a:r>
              <a:rPr lang="lt-LT" dirty="0">
                <a:solidFill>
                  <a:srgbClr val="002060"/>
                </a:solidFill>
                <a:latin typeface="Cambria" panose="02040503050406030204" pitchFamily="18" charset="0"/>
              </a:rPr>
              <a:t>Biomedicina ir</a:t>
            </a:r>
          </a:p>
          <a:p>
            <a:pPr algn="ctr"/>
            <a:r>
              <a:rPr lang="lt-LT" dirty="0">
                <a:solidFill>
                  <a:srgbClr val="002060"/>
                </a:solidFill>
                <a:latin typeface="Cambria" panose="02040503050406030204" pitchFamily="18" charset="0"/>
              </a:rPr>
              <a:t>farmacija</a:t>
            </a:r>
          </a:p>
        </p:txBody>
      </p:sp>
    </p:spTree>
    <p:extLst>
      <p:ext uri="{BB962C8B-B14F-4D97-AF65-F5344CB8AC3E}">
        <p14:creationId xmlns:p14="http://schemas.microsoft.com/office/powerpoint/2010/main" val="388039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35532" y="278146"/>
            <a:ext cx="10515600" cy="1058839"/>
          </a:xfrm>
        </p:spPr>
        <p:txBody>
          <a:bodyPr>
            <a:normAutofit fontScale="90000"/>
          </a:bodyPr>
          <a:lstStyle/>
          <a:p>
            <a:r>
              <a:rPr lang="lt-LT" dirty="0">
                <a:solidFill>
                  <a:schemeClr val="accent1">
                    <a:lumMod val="75000"/>
                  </a:schemeClr>
                </a:solidFill>
                <a:latin typeface="Cambria" panose="02040503050406030204" pitchFamily="18" charset="0"/>
              </a:rPr>
              <a:t>Pavyzdys: vaistų iš jūros organizmų kūrimas</a:t>
            </a:r>
            <a:br>
              <a:rPr lang="lt-LT" dirty="0">
                <a:solidFill>
                  <a:schemeClr val="accent1">
                    <a:lumMod val="75000"/>
                  </a:schemeClr>
                </a:solidFill>
                <a:latin typeface="Cambria" panose="02040503050406030204" pitchFamily="18" charset="0"/>
              </a:rPr>
            </a:br>
            <a:endParaRPr lang="lt-LT" dirty="0">
              <a:solidFill>
                <a:schemeClr val="accent1">
                  <a:lumMod val="75000"/>
                </a:schemeClr>
              </a:solidFill>
              <a:latin typeface="Cambria" panose="02040503050406030204" pitchFamily="18" charset="0"/>
            </a:endParaRPr>
          </a:p>
        </p:txBody>
      </p:sp>
      <p:sp>
        <p:nvSpPr>
          <p:cNvPr id="3" name="Turinio vietos rezervavimo ženklas 2"/>
          <p:cNvSpPr>
            <a:spLocks noGrp="1"/>
          </p:cNvSpPr>
          <p:nvPr>
            <p:ph sz="half" idx="1"/>
          </p:nvPr>
        </p:nvSpPr>
        <p:spPr>
          <a:xfrm>
            <a:off x="127321" y="1377387"/>
            <a:ext cx="6620719" cy="5578997"/>
          </a:xfrm>
        </p:spPr>
        <p:txBody>
          <a:bodyPr>
            <a:noAutofit/>
          </a:bodyPr>
          <a:lstStyle/>
          <a:p>
            <a:pPr marL="0" indent="0">
              <a:buNone/>
            </a:pPr>
            <a:r>
              <a:rPr lang="lt-LT" sz="2000" b="1" dirty="0">
                <a:solidFill>
                  <a:srgbClr val="002060"/>
                </a:solidFill>
                <a:latin typeface="Cambria" panose="02040503050406030204" pitchFamily="18" charset="0"/>
              </a:rPr>
              <a:t>1. Atradimas</a:t>
            </a:r>
            <a:r>
              <a:rPr lang="lt-LT" sz="2000" dirty="0">
                <a:solidFill>
                  <a:srgbClr val="002060"/>
                </a:solidFill>
                <a:latin typeface="Cambria" panose="02040503050406030204" pitchFamily="18" charset="0"/>
              </a:rPr>
              <a:t>:</a:t>
            </a:r>
          </a:p>
          <a:p>
            <a:pPr marL="0" indent="0">
              <a:spcBef>
                <a:spcPts val="0"/>
              </a:spcBef>
              <a:buNone/>
            </a:pPr>
            <a:r>
              <a:rPr lang="lt-LT" sz="2000" dirty="0">
                <a:solidFill>
                  <a:srgbClr val="002060"/>
                </a:solidFill>
                <a:latin typeface="Cambria" panose="02040503050406030204" pitchFamily="18" charset="0"/>
              </a:rPr>
              <a:t>Mokslininkai iš paprastosios </a:t>
            </a:r>
            <a:r>
              <a:rPr lang="lt-LT" sz="2000" dirty="0" err="1">
                <a:solidFill>
                  <a:srgbClr val="002060"/>
                </a:solidFill>
                <a:latin typeface="Cambria" panose="02040503050406030204" pitchFamily="18" charset="0"/>
              </a:rPr>
              <a:t>pinties</a:t>
            </a:r>
            <a:r>
              <a:rPr lang="lt-LT" sz="2000" dirty="0">
                <a:solidFill>
                  <a:srgbClr val="002060"/>
                </a:solidFill>
                <a:latin typeface="Cambria" panose="02040503050406030204" pitchFamily="18" charset="0"/>
              </a:rPr>
              <a:t> išskyrė junginį </a:t>
            </a:r>
            <a:r>
              <a:rPr lang="lt-LT" sz="2000" b="1" dirty="0" err="1">
                <a:solidFill>
                  <a:srgbClr val="002060"/>
                </a:solidFill>
                <a:latin typeface="Cambria" panose="02040503050406030204" pitchFamily="18" charset="0"/>
              </a:rPr>
              <a:t>halichondrin</a:t>
            </a:r>
            <a:r>
              <a:rPr lang="lt-LT" sz="2000" b="1" dirty="0">
                <a:solidFill>
                  <a:srgbClr val="002060"/>
                </a:solidFill>
                <a:latin typeface="Cambria" panose="02040503050406030204" pitchFamily="18" charset="0"/>
              </a:rPr>
              <a:t> B</a:t>
            </a:r>
            <a:r>
              <a:rPr lang="lt-LT" sz="2000" dirty="0">
                <a:solidFill>
                  <a:srgbClr val="002060"/>
                </a:solidFill>
                <a:latin typeface="Cambria" panose="02040503050406030204" pitchFamily="18" charset="0"/>
              </a:rPr>
              <a:t>, kuris turi stiprų priešvėžinį poveikį.</a:t>
            </a:r>
          </a:p>
          <a:p>
            <a:pPr marL="0" indent="0">
              <a:buNone/>
            </a:pPr>
            <a:r>
              <a:rPr lang="lt-LT" sz="2000" b="1" dirty="0">
                <a:solidFill>
                  <a:srgbClr val="002060"/>
                </a:solidFill>
                <a:latin typeface="Cambria" panose="02040503050406030204" pitchFamily="18" charset="0"/>
              </a:rPr>
              <a:t>2. Kūrimas</a:t>
            </a:r>
            <a:r>
              <a:rPr lang="lt-LT" sz="2000" dirty="0">
                <a:solidFill>
                  <a:srgbClr val="002060"/>
                </a:solidFill>
                <a:latin typeface="Cambria" panose="02040503050406030204" pitchFamily="18" charset="0"/>
              </a:rPr>
              <a:t>:</a:t>
            </a:r>
          </a:p>
          <a:p>
            <a:pPr marL="0" indent="0">
              <a:spcBef>
                <a:spcPts val="0"/>
              </a:spcBef>
              <a:buNone/>
            </a:pPr>
            <a:r>
              <a:rPr lang="lt-LT" sz="2000" b="1" dirty="0" err="1">
                <a:solidFill>
                  <a:srgbClr val="002060"/>
                </a:solidFill>
                <a:latin typeface="Cambria" panose="02040503050406030204" pitchFamily="18" charset="0"/>
              </a:rPr>
              <a:t>Halichondrinas</a:t>
            </a:r>
            <a:r>
              <a:rPr lang="lt-LT" sz="2000" b="1" dirty="0">
                <a:solidFill>
                  <a:srgbClr val="002060"/>
                </a:solidFill>
                <a:latin typeface="Cambria" panose="02040503050406030204" pitchFamily="18" charset="0"/>
              </a:rPr>
              <a:t> B </a:t>
            </a:r>
            <a:r>
              <a:rPr lang="lt-LT" sz="2000" dirty="0">
                <a:solidFill>
                  <a:srgbClr val="002060"/>
                </a:solidFill>
                <a:latin typeface="Cambria" panose="02040503050406030204" pitchFamily="18" charset="0"/>
              </a:rPr>
              <a:t>naudojamas kuriant vaistą </a:t>
            </a:r>
            <a:r>
              <a:rPr lang="lt-LT" sz="2000" b="1" dirty="0" err="1">
                <a:solidFill>
                  <a:srgbClr val="002060"/>
                </a:solidFill>
                <a:latin typeface="Cambria" panose="02040503050406030204" pitchFamily="18" charset="0"/>
              </a:rPr>
              <a:t>eribuliną</a:t>
            </a:r>
            <a:r>
              <a:rPr lang="lt-LT" sz="2000" dirty="0">
                <a:solidFill>
                  <a:srgbClr val="002060"/>
                </a:solidFill>
                <a:latin typeface="Cambria" panose="02040503050406030204" pitchFamily="18" charset="0"/>
              </a:rPr>
              <a:t> (</a:t>
            </a:r>
            <a:r>
              <a:rPr lang="lt-LT" sz="2000" dirty="0" err="1">
                <a:solidFill>
                  <a:srgbClr val="002060"/>
                </a:solidFill>
                <a:latin typeface="Cambria" panose="02040503050406030204" pitchFamily="18" charset="0"/>
              </a:rPr>
              <a:t>Halaven</a:t>
            </a:r>
            <a:r>
              <a:rPr lang="lt-LT" sz="2000" dirty="0">
                <a:solidFill>
                  <a:srgbClr val="002060"/>
                </a:solidFill>
                <a:latin typeface="Cambria" panose="02040503050406030204" pitchFamily="18" charset="0"/>
              </a:rPr>
              <a:t>), kuris naudojamas tam tikrų rūšių krūties vėžio ir </a:t>
            </a:r>
            <a:r>
              <a:rPr lang="lt-LT" sz="2000" dirty="0" err="1">
                <a:solidFill>
                  <a:srgbClr val="002060"/>
                </a:solidFill>
                <a:latin typeface="Cambria" panose="02040503050406030204" pitchFamily="18" charset="0"/>
              </a:rPr>
              <a:t>liposarkomos</a:t>
            </a:r>
            <a:r>
              <a:rPr lang="lt-LT" sz="2000" dirty="0">
                <a:solidFill>
                  <a:srgbClr val="002060"/>
                </a:solidFill>
                <a:latin typeface="Cambria" panose="02040503050406030204" pitchFamily="18" charset="0"/>
              </a:rPr>
              <a:t> gydymui. Jo taikinys - vėžinių ląstelių mitozės verpstės baltymas </a:t>
            </a:r>
            <a:r>
              <a:rPr lang="lt-LT" sz="2000" dirty="0" err="1">
                <a:solidFill>
                  <a:srgbClr val="002060"/>
                </a:solidFill>
                <a:latin typeface="Cambria" panose="02040503050406030204" pitchFamily="18" charset="0"/>
              </a:rPr>
              <a:t>tubulinas</a:t>
            </a:r>
            <a:r>
              <a:rPr lang="lt-LT" sz="2000" dirty="0">
                <a:solidFill>
                  <a:srgbClr val="002060"/>
                </a:solidFill>
                <a:latin typeface="Cambria" panose="02040503050406030204" pitchFamily="18" charset="0"/>
              </a:rPr>
              <a:t>, kurio sintezė </a:t>
            </a:r>
            <a:r>
              <a:rPr lang="lt-LT" sz="2000" dirty="0" err="1">
                <a:solidFill>
                  <a:srgbClr val="002060"/>
                </a:solidFill>
                <a:latin typeface="Cambria" panose="02040503050406030204" pitchFamily="18" charset="0"/>
              </a:rPr>
              <a:t>inhibuojama</a:t>
            </a:r>
            <a:r>
              <a:rPr lang="lt-LT" sz="2000" dirty="0">
                <a:solidFill>
                  <a:srgbClr val="002060"/>
                </a:solidFill>
                <a:latin typeface="Cambria" panose="02040503050406030204" pitchFamily="18" charset="0"/>
              </a:rPr>
              <a:t> ir sustabdoma mitozė.</a:t>
            </a:r>
          </a:p>
          <a:p>
            <a:pPr marL="0" indent="0">
              <a:buNone/>
            </a:pPr>
            <a:r>
              <a:rPr lang="lt-LT" sz="2000" b="1" dirty="0">
                <a:solidFill>
                  <a:srgbClr val="002060"/>
                </a:solidFill>
                <a:latin typeface="Cambria" panose="02040503050406030204" pitchFamily="18" charset="0"/>
              </a:rPr>
              <a:t>3. Rezultatas</a:t>
            </a:r>
            <a:r>
              <a:rPr lang="lt-LT" sz="2000" dirty="0">
                <a:solidFill>
                  <a:srgbClr val="002060"/>
                </a:solidFill>
                <a:latin typeface="Cambria" panose="02040503050406030204" pitchFamily="18" charset="0"/>
              </a:rPr>
              <a:t>:</a:t>
            </a:r>
          </a:p>
          <a:p>
            <a:pPr marL="0" indent="0">
              <a:spcBef>
                <a:spcPts val="0"/>
              </a:spcBef>
              <a:buNone/>
            </a:pPr>
            <a:r>
              <a:rPr lang="lt-LT" sz="2000" dirty="0" err="1">
                <a:solidFill>
                  <a:srgbClr val="002060"/>
                </a:solidFill>
                <a:latin typeface="Cambria" panose="02040503050406030204" pitchFamily="18" charset="0"/>
              </a:rPr>
              <a:t>Eribulinas</a:t>
            </a:r>
            <a:r>
              <a:rPr lang="lt-LT" sz="2000" dirty="0">
                <a:solidFill>
                  <a:srgbClr val="002060"/>
                </a:solidFill>
                <a:latin typeface="Cambria" panose="02040503050406030204" pitchFamily="18" charset="0"/>
              </a:rPr>
              <a:t> yra sėkmingai naudojamas klinikinėje praktikoje.</a:t>
            </a:r>
          </a:p>
          <a:p>
            <a:pPr marL="0" indent="0">
              <a:buNone/>
            </a:pPr>
            <a:endParaRPr lang="lt-LT" sz="2000" b="1" dirty="0">
              <a:solidFill>
                <a:srgbClr val="002060"/>
              </a:solidFill>
              <a:latin typeface="Cambria" panose="02040503050406030204" pitchFamily="18" charset="0"/>
            </a:endParaRPr>
          </a:p>
          <a:p>
            <a:pPr marL="0" indent="0">
              <a:buNone/>
            </a:pPr>
            <a:endParaRPr lang="lt-LT" sz="2000" b="1" dirty="0">
              <a:solidFill>
                <a:srgbClr val="002060"/>
              </a:solidFill>
              <a:latin typeface="Cambria" panose="02040503050406030204" pitchFamily="18" charset="0"/>
            </a:endParaRPr>
          </a:p>
          <a:p>
            <a:pPr marL="0" indent="0">
              <a:buNone/>
            </a:pPr>
            <a:r>
              <a:rPr lang="lt-LT" sz="2000" b="1" dirty="0">
                <a:solidFill>
                  <a:srgbClr val="002060"/>
                </a:solidFill>
                <a:latin typeface="Cambria" panose="02040503050406030204" pitchFamily="18" charset="0"/>
              </a:rPr>
              <a:t>Paprastoji pintis </a:t>
            </a:r>
          </a:p>
          <a:p>
            <a:pPr marL="0" indent="0">
              <a:buNone/>
            </a:pPr>
            <a:r>
              <a:rPr lang="lt-LT" sz="2000" dirty="0">
                <a:solidFill>
                  <a:srgbClr val="002060"/>
                </a:solidFill>
                <a:latin typeface="Cambria" panose="02040503050406030204" pitchFamily="18" charset="0"/>
              </a:rPr>
              <a:t>(</a:t>
            </a:r>
            <a:r>
              <a:rPr lang="lt-LT" sz="2000" i="1" dirty="0" err="1">
                <a:solidFill>
                  <a:srgbClr val="002060"/>
                </a:solidFill>
                <a:latin typeface="Cambria" panose="02040503050406030204" pitchFamily="18" charset="0"/>
              </a:rPr>
              <a:t>Halichondria</a:t>
            </a:r>
            <a:r>
              <a:rPr lang="lt-LT" sz="2000" i="1" dirty="0">
                <a:solidFill>
                  <a:srgbClr val="002060"/>
                </a:solidFill>
                <a:latin typeface="Cambria" panose="02040503050406030204" pitchFamily="18" charset="0"/>
              </a:rPr>
              <a:t> </a:t>
            </a:r>
            <a:r>
              <a:rPr lang="lt-LT" sz="2000" i="1" dirty="0" err="1">
                <a:solidFill>
                  <a:srgbClr val="002060"/>
                </a:solidFill>
                <a:latin typeface="Cambria" panose="02040503050406030204" pitchFamily="18" charset="0"/>
              </a:rPr>
              <a:t>okadai</a:t>
            </a:r>
            <a:r>
              <a:rPr lang="lt-LT" sz="2000" dirty="0">
                <a:solidFill>
                  <a:srgbClr val="002060"/>
                </a:solidFill>
                <a:latin typeface="Cambria" panose="02040503050406030204" pitchFamily="18" charset="0"/>
              </a:rPr>
              <a:t>)</a:t>
            </a:r>
            <a:endParaRPr lang="lt-LT" sz="2000" dirty="0">
              <a:latin typeface="Cambria" panose="02040503050406030204" pitchFamily="18" charset="0"/>
            </a:endParaRPr>
          </a:p>
        </p:txBody>
      </p:sp>
      <p:sp>
        <p:nvSpPr>
          <p:cNvPr id="7" name="Suapvalintas stačiakampis 6"/>
          <p:cNvSpPr/>
          <p:nvPr/>
        </p:nvSpPr>
        <p:spPr>
          <a:xfrm>
            <a:off x="6875362" y="4166886"/>
            <a:ext cx="5127584" cy="269111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C00000"/>
                </a:solidFill>
                <a:latin typeface="Cambria" panose="02040503050406030204" pitchFamily="18" charset="0"/>
              </a:rPr>
              <a:t>Aplinkos apsauga</a:t>
            </a:r>
            <a:r>
              <a:rPr lang="lt-LT" dirty="0">
                <a:solidFill>
                  <a:srgbClr val="002060"/>
                </a:solidFill>
                <a:latin typeface="Cambria" panose="02040503050406030204" pitchFamily="18" charset="0"/>
              </a:rPr>
              <a:t>: užtikrinti, kad jūrų išteklių naudojimas būtų tvarus ir nekenktų natūralioms ekosistemoms.</a:t>
            </a:r>
          </a:p>
          <a:p>
            <a:pPr algn="just"/>
            <a:r>
              <a:rPr lang="lt-LT" dirty="0">
                <a:solidFill>
                  <a:srgbClr val="C00000"/>
                </a:solidFill>
                <a:latin typeface="Cambria" panose="02040503050406030204" pitchFamily="18" charset="0"/>
              </a:rPr>
              <a:t>Reguliavimas ir etika</a:t>
            </a:r>
            <a:r>
              <a:rPr lang="lt-LT" dirty="0">
                <a:solidFill>
                  <a:srgbClr val="002060"/>
                </a:solidFill>
                <a:latin typeface="Cambria" panose="02040503050406030204" pitchFamily="18" charset="0"/>
              </a:rPr>
              <a:t>: naujų </a:t>
            </a:r>
            <a:r>
              <a:rPr lang="lt-LT" dirty="0" err="1">
                <a:solidFill>
                  <a:srgbClr val="002060"/>
                </a:solidFill>
                <a:latin typeface="Cambria" panose="02040503050406030204" pitchFamily="18" charset="0"/>
              </a:rPr>
              <a:t>bioaktyvių</a:t>
            </a:r>
            <a:r>
              <a:rPr lang="lt-LT" dirty="0">
                <a:solidFill>
                  <a:srgbClr val="002060"/>
                </a:solidFill>
                <a:latin typeface="Cambria" panose="02040503050406030204" pitchFamily="18" charset="0"/>
              </a:rPr>
              <a:t> junginių paieška vykdoma laikantis tarptautinių susitarimų ir teisės aktų.</a:t>
            </a:r>
          </a:p>
          <a:p>
            <a:pPr algn="just"/>
            <a:r>
              <a:rPr lang="lt-LT" dirty="0">
                <a:solidFill>
                  <a:srgbClr val="C00000"/>
                </a:solidFill>
                <a:latin typeface="Cambria" panose="02040503050406030204" pitchFamily="18" charset="0"/>
              </a:rPr>
              <a:t>Technologijų plėtra</a:t>
            </a:r>
            <a:r>
              <a:rPr lang="lt-LT" dirty="0">
                <a:solidFill>
                  <a:srgbClr val="002060"/>
                </a:solidFill>
                <a:latin typeface="Cambria" panose="02040503050406030204" pitchFamily="18" charset="0"/>
              </a:rPr>
              <a:t>: nuolatos tobulinti ir plėtoti naujas technologijas, kurios leistų efektyviau išgauti ir panaudoti jūrų organizmų išteklius.</a:t>
            </a:r>
          </a:p>
        </p:txBody>
      </p:sp>
      <p:pic>
        <p:nvPicPr>
          <p:cNvPr id="4" name="Paveikslėlis 3"/>
          <p:cNvPicPr>
            <a:picLocks noChangeAspect="1"/>
          </p:cNvPicPr>
          <p:nvPr/>
        </p:nvPicPr>
        <p:blipFill>
          <a:blip r:embed="rId2"/>
          <a:stretch>
            <a:fillRect/>
          </a:stretch>
        </p:blipFill>
        <p:spPr>
          <a:xfrm>
            <a:off x="127321" y="48888"/>
            <a:ext cx="1080889" cy="1085650"/>
          </a:xfrm>
          <a:prstGeom prst="rect">
            <a:avLst/>
          </a:prstGeom>
        </p:spPr>
      </p:pic>
      <p:pic>
        <p:nvPicPr>
          <p:cNvPr id="9" name="Paveikslėlis 8"/>
          <p:cNvPicPr>
            <a:picLocks noChangeAspect="1"/>
          </p:cNvPicPr>
          <p:nvPr/>
        </p:nvPicPr>
        <p:blipFill>
          <a:blip r:embed="rId3"/>
          <a:stretch>
            <a:fillRect/>
          </a:stretch>
        </p:blipFill>
        <p:spPr>
          <a:xfrm>
            <a:off x="2975235" y="5142053"/>
            <a:ext cx="2924175" cy="1562100"/>
          </a:xfrm>
          <a:prstGeom prst="rect">
            <a:avLst/>
          </a:prstGeom>
        </p:spPr>
      </p:pic>
      <p:pic>
        <p:nvPicPr>
          <p:cNvPr id="12" name="Paveikslėlis 11"/>
          <p:cNvPicPr>
            <a:picLocks noChangeAspect="1"/>
          </p:cNvPicPr>
          <p:nvPr/>
        </p:nvPicPr>
        <p:blipFill>
          <a:blip r:embed="rId4"/>
          <a:stretch>
            <a:fillRect/>
          </a:stretch>
        </p:blipFill>
        <p:spPr>
          <a:xfrm>
            <a:off x="6875362" y="788557"/>
            <a:ext cx="5127584" cy="3378328"/>
          </a:xfrm>
          <a:prstGeom prst="rect">
            <a:avLst/>
          </a:prstGeom>
        </p:spPr>
      </p:pic>
    </p:spTree>
    <p:extLst>
      <p:ext uri="{BB962C8B-B14F-4D97-AF65-F5344CB8AC3E}">
        <p14:creationId xmlns:p14="http://schemas.microsoft.com/office/powerpoint/2010/main" val="159579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42999" y="-27321"/>
            <a:ext cx="11440970" cy="1137998"/>
          </a:xfrm>
        </p:spPr>
        <p:txBody>
          <a:bodyPr>
            <a:normAutofit fontScale="90000"/>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a:t>
            </a:r>
            <a:r>
              <a:rPr lang="lt-LT" dirty="0">
                <a:solidFill>
                  <a:schemeClr val="accent2">
                    <a:lumMod val="75000"/>
                  </a:schemeClr>
                </a:solidFill>
                <a:latin typeface="Cambria" panose="02040503050406030204" pitchFamily="18" charset="0"/>
              </a:rPr>
              <a:t>Rudoji (sausų zonų ir dykumų) biotechnologija</a:t>
            </a:r>
            <a:endParaRPr lang="lt-LT" dirty="0">
              <a:solidFill>
                <a:schemeClr val="accent6">
                  <a:lumMod val="75000"/>
                </a:schemeClr>
              </a:solidFill>
            </a:endParaRPr>
          </a:p>
        </p:txBody>
      </p:sp>
      <p:sp>
        <p:nvSpPr>
          <p:cNvPr id="17" name="Ovalas 16"/>
          <p:cNvSpPr/>
          <p:nvPr/>
        </p:nvSpPr>
        <p:spPr>
          <a:xfrm>
            <a:off x="818009" y="2128259"/>
            <a:ext cx="1899106" cy="169632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4180165" y="2128258"/>
            <a:ext cx="1779049" cy="169632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9" name="Ovalas 18"/>
          <p:cNvSpPr/>
          <p:nvPr/>
        </p:nvSpPr>
        <p:spPr>
          <a:xfrm>
            <a:off x="7215254" y="2128258"/>
            <a:ext cx="1779049" cy="169632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0" name="Ovalas 19"/>
          <p:cNvSpPr/>
          <p:nvPr/>
        </p:nvSpPr>
        <p:spPr>
          <a:xfrm>
            <a:off x="10011856" y="2128258"/>
            <a:ext cx="1696559" cy="169632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143842" y="3824586"/>
            <a:ext cx="3230386" cy="30334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Dykumų žemės ūkis: </a:t>
            </a:r>
            <a:r>
              <a:rPr lang="lt-LT" dirty="0">
                <a:solidFill>
                  <a:srgbClr val="002060"/>
                </a:solidFill>
                <a:latin typeface="Cambria" panose="02040503050406030204" pitchFamily="18" charset="0"/>
              </a:rPr>
              <a:t>kurti ir auginti atsparius sausrai ir druskingumui augalus;</a:t>
            </a:r>
          </a:p>
          <a:p>
            <a:pPr algn="ctr"/>
            <a:r>
              <a:rPr lang="lt-LT" b="1" dirty="0">
                <a:solidFill>
                  <a:srgbClr val="002060"/>
                </a:solidFill>
                <a:latin typeface="Cambria" panose="02040503050406030204" pitchFamily="18" charset="0"/>
              </a:rPr>
              <a:t>Genų inžinerija: </a:t>
            </a:r>
            <a:r>
              <a:rPr lang="lt-LT" dirty="0">
                <a:solidFill>
                  <a:srgbClr val="002060"/>
                </a:solidFill>
                <a:latin typeface="Cambria" panose="02040503050406030204" pitchFamily="18" charset="0"/>
              </a:rPr>
              <a:t>genetinės modifikacijos metodais didinti augalų atsparumą ekstremalioms sąlygoms ir derlingumą.</a:t>
            </a:r>
          </a:p>
        </p:txBody>
      </p:sp>
      <p:sp>
        <p:nvSpPr>
          <p:cNvPr id="21" name="TextBox 20"/>
          <p:cNvSpPr txBox="1"/>
          <p:nvPr/>
        </p:nvSpPr>
        <p:spPr>
          <a:xfrm>
            <a:off x="10155035" y="2738067"/>
            <a:ext cx="1658458" cy="646331"/>
          </a:xfrm>
          <a:prstGeom prst="rect">
            <a:avLst/>
          </a:prstGeom>
          <a:noFill/>
        </p:spPr>
        <p:txBody>
          <a:bodyPr wrap="square" rtlCol="0">
            <a:spAutoFit/>
          </a:bodyPr>
          <a:lstStyle/>
          <a:p>
            <a:r>
              <a:rPr lang="lt-LT" dirty="0">
                <a:solidFill>
                  <a:srgbClr val="002060"/>
                </a:solidFill>
                <a:latin typeface="Cambria" panose="02040503050406030204" pitchFamily="18" charset="0"/>
              </a:rPr>
              <a:t>Energetika ir</a:t>
            </a:r>
          </a:p>
          <a:p>
            <a:r>
              <a:rPr lang="lt-LT" dirty="0">
                <a:solidFill>
                  <a:srgbClr val="002060"/>
                </a:solidFill>
                <a:latin typeface="Cambria" panose="02040503050406030204" pitchFamily="18" charset="0"/>
              </a:rPr>
              <a:t>     ištekliai</a:t>
            </a:r>
          </a:p>
        </p:txBody>
      </p:sp>
      <p:sp>
        <p:nvSpPr>
          <p:cNvPr id="23" name="Suapvalintas stačiakampis 22"/>
          <p:cNvSpPr/>
          <p:nvPr/>
        </p:nvSpPr>
        <p:spPr>
          <a:xfrm>
            <a:off x="3603318" y="3824586"/>
            <a:ext cx="3043358" cy="30331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Desalinizacija</a:t>
            </a:r>
            <a:r>
              <a:rPr lang="lt-LT" sz="1600" b="1" dirty="0">
                <a:solidFill>
                  <a:srgbClr val="002060"/>
                </a:solidFill>
                <a:latin typeface="Cambria" panose="02040503050406030204" pitchFamily="18" charset="0"/>
              </a:rPr>
              <a:t>: </a:t>
            </a:r>
            <a:r>
              <a:rPr lang="lt-LT" sz="1600" dirty="0">
                <a:solidFill>
                  <a:srgbClr val="002060"/>
                </a:solidFill>
                <a:latin typeface="Cambria" panose="02040503050406030204" pitchFamily="18" charset="0"/>
              </a:rPr>
              <a:t>Kurti efektyvesnes jūros vandens gėlinimo technologijas, kurios užtikrina vandens tiekimą sausringose vietovėse.</a:t>
            </a:r>
          </a:p>
          <a:p>
            <a:pPr algn="ctr"/>
            <a:r>
              <a:rPr lang="lt-LT" sz="1600" b="1" dirty="0">
                <a:solidFill>
                  <a:srgbClr val="002060"/>
                </a:solidFill>
                <a:latin typeface="Cambria" panose="02040503050406030204" pitchFamily="18" charset="0"/>
              </a:rPr>
              <a:t>Vandens perdirbimas ir valymas: </a:t>
            </a:r>
            <a:r>
              <a:rPr lang="lt-LT" sz="1600" dirty="0">
                <a:solidFill>
                  <a:srgbClr val="002060"/>
                </a:solidFill>
                <a:latin typeface="Cambria" panose="02040503050406030204" pitchFamily="18" charset="0"/>
              </a:rPr>
              <a:t>Naudoti biologinius metodus vandens valymui ir perdirbimui, siekiant užtikrinti vandens kokybę ir tvarumą.</a:t>
            </a:r>
          </a:p>
        </p:txBody>
      </p:sp>
      <p:sp>
        <p:nvSpPr>
          <p:cNvPr id="24" name="Suapvalintas stačiakampis 23"/>
          <p:cNvSpPr/>
          <p:nvPr/>
        </p:nvSpPr>
        <p:spPr>
          <a:xfrm>
            <a:off x="6875766" y="3824586"/>
            <a:ext cx="2537176" cy="30331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Bioremediacija</a:t>
            </a:r>
            <a:r>
              <a:rPr lang="lt-LT" sz="1600" dirty="0">
                <a:solidFill>
                  <a:srgbClr val="002060"/>
                </a:solidFill>
                <a:latin typeface="Cambria" panose="02040503050406030204" pitchFamily="18" charset="0"/>
              </a:rPr>
              <a:t>: atkurti ir gerinti užterštų arba degraduotų dirvožemių kokybę;</a:t>
            </a:r>
          </a:p>
          <a:p>
            <a:pPr algn="ctr"/>
            <a:r>
              <a:rPr lang="lt-LT" sz="1600" b="1" dirty="0">
                <a:solidFill>
                  <a:srgbClr val="002060"/>
                </a:solidFill>
                <a:latin typeface="Cambria" panose="02040503050406030204" pitchFamily="18" charset="0"/>
              </a:rPr>
              <a:t>Dirvožemio stabilizavimas</a:t>
            </a:r>
            <a:r>
              <a:rPr lang="lt-LT" sz="1600" dirty="0">
                <a:solidFill>
                  <a:srgbClr val="002060"/>
                </a:solidFill>
                <a:latin typeface="Cambria" panose="02040503050406030204" pitchFamily="18" charset="0"/>
              </a:rPr>
              <a:t>: biologiniais metodais mažinti eroziją ir stabilizuoti dirvožemį sausringose vietovėse.</a:t>
            </a:r>
          </a:p>
        </p:txBody>
      </p:sp>
      <p:sp>
        <p:nvSpPr>
          <p:cNvPr id="25" name="Suapvalintas stačiakampis 24"/>
          <p:cNvSpPr/>
          <p:nvPr/>
        </p:nvSpPr>
        <p:spPr>
          <a:xfrm>
            <a:off x="9642032" y="3824586"/>
            <a:ext cx="2441937" cy="303341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Biokuras: </a:t>
            </a:r>
            <a:r>
              <a:rPr lang="lt-LT" dirty="0">
                <a:solidFill>
                  <a:srgbClr val="002060"/>
                </a:solidFill>
                <a:latin typeface="Cambria" panose="02040503050406030204" pitchFamily="18" charset="0"/>
              </a:rPr>
              <a:t>naudoti sausringų regionų augalus ir mikroorganizmus biokuro gamybai;</a:t>
            </a:r>
          </a:p>
          <a:p>
            <a:pPr algn="ctr"/>
            <a:r>
              <a:rPr lang="lt-LT" b="1" dirty="0">
                <a:solidFill>
                  <a:srgbClr val="002060"/>
                </a:solidFill>
                <a:latin typeface="Cambria" panose="02040503050406030204" pitchFamily="18" charset="0"/>
              </a:rPr>
              <a:t>Biomedžiagos: </a:t>
            </a:r>
            <a:r>
              <a:rPr lang="lt-LT" dirty="0">
                <a:solidFill>
                  <a:srgbClr val="002060"/>
                </a:solidFill>
                <a:latin typeface="Cambria" panose="02040503050406030204" pitchFamily="18" charset="0"/>
              </a:rPr>
              <a:t>kurti biologiškai skaidžias medžiagas iš sausringų regionų biologinių išteklių.</a:t>
            </a:r>
          </a:p>
        </p:txBody>
      </p:sp>
      <p:sp>
        <p:nvSpPr>
          <p:cNvPr id="26" name="Rodyklė žemyn 25"/>
          <p:cNvSpPr/>
          <p:nvPr/>
        </p:nvSpPr>
        <p:spPr>
          <a:xfrm>
            <a:off x="1516719" y="3499279"/>
            <a:ext cx="484632" cy="55558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882681" y="3489269"/>
            <a:ext cx="484632" cy="55558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617819" y="3489269"/>
            <a:ext cx="484632" cy="55558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901289" y="3478005"/>
            <a:ext cx="484632" cy="5555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Suapvalintas stačiakampis 9"/>
          <p:cNvSpPr/>
          <p:nvPr/>
        </p:nvSpPr>
        <p:spPr>
          <a:xfrm>
            <a:off x="1536235" y="933949"/>
            <a:ext cx="10374114" cy="1102319"/>
          </a:xfrm>
          <a:prstGeom prst="roundRect">
            <a:avLst/>
          </a:prstGeom>
          <a:solidFill>
            <a:srgbClr val="F4AD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Tai biotechnologijos šaka, apimanti įvairių technologijų, metodų kūrimą ir taikymą, siekiant pagerinti gyvenimo sąlygas sausringose vietovėse, spręsti aplinkos problemas, išnaudoti sausringų regionų biologinį potencialą ir tvariai valdyti išteklius. Rudosios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pic>
        <p:nvPicPr>
          <p:cNvPr id="31" name="Paveikslėlis 30"/>
          <p:cNvPicPr>
            <a:picLocks noChangeAspect="1"/>
          </p:cNvPicPr>
          <p:nvPr/>
        </p:nvPicPr>
        <p:blipFill>
          <a:blip r:embed="rId2"/>
          <a:stretch>
            <a:fillRect/>
          </a:stretch>
        </p:blipFill>
        <p:spPr>
          <a:xfrm>
            <a:off x="143842" y="87633"/>
            <a:ext cx="1234071" cy="908090"/>
          </a:xfrm>
          <a:prstGeom prst="rect">
            <a:avLst/>
          </a:prstGeom>
        </p:spPr>
      </p:pic>
      <p:sp>
        <p:nvSpPr>
          <p:cNvPr id="3" name="Stačiakampis 2"/>
          <p:cNvSpPr/>
          <p:nvPr/>
        </p:nvSpPr>
        <p:spPr>
          <a:xfrm>
            <a:off x="923692" y="2638960"/>
            <a:ext cx="1699055" cy="646331"/>
          </a:xfrm>
          <a:prstGeom prst="rect">
            <a:avLst/>
          </a:prstGeom>
        </p:spPr>
        <p:txBody>
          <a:bodyPr wrap="none">
            <a:spAutoFit/>
          </a:bodyPr>
          <a:lstStyle/>
          <a:p>
            <a:r>
              <a:rPr lang="lt-LT" dirty="0"/>
              <a:t>        </a:t>
            </a:r>
            <a:r>
              <a:rPr lang="lt-LT" dirty="0">
                <a:solidFill>
                  <a:srgbClr val="002060"/>
                </a:solidFill>
                <a:latin typeface="Cambria" panose="02040503050406030204" pitchFamily="18" charset="0"/>
              </a:rPr>
              <a:t>Augalų </a:t>
            </a:r>
          </a:p>
          <a:p>
            <a:r>
              <a:rPr lang="lt-LT" dirty="0">
                <a:solidFill>
                  <a:srgbClr val="002060"/>
                </a:solidFill>
                <a:latin typeface="Cambria" panose="02040503050406030204" pitchFamily="18" charset="0"/>
              </a:rPr>
              <a:t>biotechnologija</a:t>
            </a:r>
          </a:p>
        </p:txBody>
      </p:sp>
      <p:sp>
        <p:nvSpPr>
          <p:cNvPr id="4" name="Stačiakampis 3"/>
          <p:cNvSpPr/>
          <p:nvPr/>
        </p:nvSpPr>
        <p:spPr>
          <a:xfrm>
            <a:off x="4203887" y="2750948"/>
            <a:ext cx="1850635" cy="646331"/>
          </a:xfrm>
          <a:prstGeom prst="rect">
            <a:avLst/>
          </a:prstGeom>
        </p:spPr>
        <p:txBody>
          <a:bodyPr wrap="none">
            <a:spAutoFit/>
          </a:bodyPr>
          <a:lstStyle/>
          <a:p>
            <a:r>
              <a:rPr lang="lt-LT" dirty="0">
                <a:solidFill>
                  <a:srgbClr val="002060"/>
                </a:solidFill>
                <a:latin typeface="Cambria" panose="02040503050406030204" pitchFamily="18" charset="0"/>
              </a:rPr>
              <a:t>Vandens išteklių </a:t>
            </a:r>
          </a:p>
          <a:p>
            <a:r>
              <a:rPr lang="lt-LT" dirty="0">
                <a:solidFill>
                  <a:srgbClr val="002060"/>
                </a:solidFill>
                <a:latin typeface="Cambria" panose="02040503050406030204" pitchFamily="18" charset="0"/>
              </a:rPr>
              <a:t>       valdymas</a:t>
            </a:r>
          </a:p>
        </p:txBody>
      </p:sp>
      <p:sp>
        <p:nvSpPr>
          <p:cNvPr id="30" name="TextBox 29">
            <a:extLst>
              <a:ext uri="{FF2B5EF4-FFF2-40B4-BE49-F238E27FC236}">
                <a16:creationId xmlns:a16="http://schemas.microsoft.com/office/drawing/2014/main" id="{9AF0BE36-000D-484F-84EF-979BC7C80830}"/>
              </a:ext>
            </a:extLst>
          </p:cNvPr>
          <p:cNvSpPr txBox="1"/>
          <p:nvPr/>
        </p:nvSpPr>
        <p:spPr>
          <a:xfrm>
            <a:off x="6899482" y="2750948"/>
            <a:ext cx="2274957" cy="646331"/>
          </a:xfrm>
          <a:prstGeom prst="rect">
            <a:avLst/>
          </a:prstGeom>
          <a:noFill/>
        </p:spPr>
        <p:txBody>
          <a:bodyPr wrap="square">
            <a:spAutoFit/>
          </a:bodyPr>
          <a:lstStyle/>
          <a:p>
            <a:pPr algn="ctr"/>
            <a:r>
              <a:rPr lang="lt-LT" dirty="0">
                <a:solidFill>
                  <a:srgbClr val="002060"/>
                </a:solidFill>
                <a:latin typeface="Cambria" panose="02040503050406030204" pitchFamily="18" charset="0"/>
              </a:rPr>
              <a:t>Dirvožemio atkūrimas</a:t>
            </a:r>
          </a:p>
        </p:txBody>
      </p:sp>
    </p:spTree>
    <p:extLst>
      <p:ext uri="{BB962C8B-B14F-4D97-AF65-F5344CB8AC3E}">
        <p14:creationId xmlns:p14="http://schemas.microsoft.com/office/powerpoint/2010/main" val="161971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35532" y="278146"/>
            <a:ext cx="10515600" cy="1058839"/>
          </a:xfrm>
        </p:spPr>
        <p:txBody>
          <a:bodyPr>
            <a:normAutofit fontScale="90000"/>
          </a:bodyPr>
          <a:lstStyle/>
          <a:p>
            <a:r>
              <a:rPr lang="lt-LT" dirty="0">
                <a:solidFill>
                  <a:schemeClr val="accent2">
                    <a:lumMod val="75000"/>
                  </a:schemeClr>
                </a:solidFill>
                <a:latin typeface="Cambria" panose="02040503050406030204" pitchFamily="18" charset="0"/>
              </a:rPr>
              <a:t>Pavyzdys: </a:t>
            </a:r>
            <a:r>
              <a:rPr lang="lt-LT" dirty="0">
                <a:solidFill>
                  <a:schemeClr val="accent2">
                    <a:lumMod val="75000"/>
                  </a:schemeClr>
                </a:solidFill>
                <a:latin typeface="Cambria" panose="02040503050406030204" pitchFamily="18" charset="0"/>
                <a:ea typeface="Cambria" panose="02040503050406030204" pitchFamily="18" charset="0"/>
              </a:rPr>
              <a:t>atsparių sausrai augalų kūrimas</a:t>
            </a:r>
            <a:br>
              <a:rPr lang="lt-LT" dirty="0">
                <a:solidFill>
                  <a:schemeClr val="accent1">
                    <a:lumMod val="75000"/>
                  </a:schemeClr>
                </a:solidFill>
                <a:latin typeface="Cambria" panose="02040503050406030204" pitchFamily="18" charset="0"/>
                <a:ea typeface="Cambria" panose="02040503050406030204" pitchFamily="18" charset="0"/>
              </a:rPr>
            </a:br>
            <a:endParaRPr lang="lt-LT" dirty="0">
              <a:solidFill>
                <a:schemeClr val="accent1">
                  <a:lumMod val="75000"/>
                </a:schemeClr>
              </a:solidFill>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sz="half" idx="1"/>
          </p:nvPr>
        </p:nvSpPr>
        <p:spPr>
          <a:xfrm>
            <a:off x="127321" y="1377387"/>
            <a:ext cx="6620719" cy="5578997"/>
          </a:xfrm>
        </p:spPr>
        <p:txBody>
          <a:bodyPr>
            <a:noAutofit/>
          </a:bodyPr>
          <a:lstStyle/>
          <a:p>
            <a:pPr marL="0" indent="0">
              <a:buNone/>
            </a:pPr>
            <a:r>
              <a:rPr lang="lt-LT" sz="2000" b="1" dirty="0">
                <a:solidFill>
                  <a:schemeClr val="accent2">
                    <a:lumMod val="75000"/>
                  </a:schemeClr>
                </a:solidFill>
                <a:latin typeface="Cambria" panose="02040503050406030204" pitchFamily="18" charset="0"/>
              </a:rPr>
              <a:t>1. Tikslas:</a:t>
            </a:r>
          </a:p>
          <a:p>
            <a:pPr marL="0" indent="0">
              <a:spcBef>
                <a:spcPts val="0"/>
              </a:spcBef>
              <a:buNone/>
            </a:pPr>
            <a:r>
              <a:rPr lang="lt-LT" sz="2000" dirty="0">
                <a:solidFill>
                  <a:srgbClr val="002060"/>
                </a:solidFill>
                <a:latin typeface="Cambria" panose="02040503050406030204" pitchFamily="18" charset="0"/>
              </a:rPr>
              <a:t>Kurti augalus, kurie gali išgyventi ir derėti ekstremaliai sausringose sąlygose.</a:t>
            </a:r>
          </a:p>
          <a:p>
            <a:pPr marL="0" indent="0">
              <a:buNone/>
            </a:pPr>
            <a:r>
              <a:rPr lang="lt-LT" sz="2000" b="1" dirty="0">
                <a:solidFill>
                  <a:schemeClr val="accent2">
                    <a:lumMod val="75000"/>
                  </a:schemeClr>
                </a:solidFill>
                <a:latin typeface="Cambria" panose="02040503050406030204" pitchFamily="18" charset="0"/>
              </a:rPr>
              <a:t>2. Genetinė modifikacija:</a:t>
            </a:r>
          </a:p>
          <a:p>
            <a:pPr marL="0" indent="0">
              <a:spcBef>
                <a:spcPts val="0"/>
              </a:spcBef>
              <a:buNone/>
            </a:pPr>
            <a:r>
              <a:rPr lang="lt-LT" sz="2000" dirty="0">
                <a:solidFill>
                  <a:srgbClr val="002060"/>
                </a:solidFill>
                <a:latin typeface="Cambria" panose="02040503050406030204" pitchFamily="18" charset="0"/>
              </a:rPr>
              <a:t>Naudoti genus, kurie suteikia augalams atsparumą sausrai, pavyzdžiui, genus, atsakingus už vandens išsaugojimą ląstelėse, audiniuose, gilias šaknis ar efektyvesnį vandens panaudojimą. Naudojant genetinę inžineriją, šie genai įterpiami į pasėlių augalų genomą, kad jie taptų atsparesni sausroms.</a:t>
            </a:r>
          </a:p>
          <a:p>
            <a:pPr marL="0" indent="0">
              <a:buNone/>
            </a:pPr>
            <a:r>
              <a:rPr lang="lt-LT" sz="2000" b="1" dirty="0">
                <a:solidFill>
                  <a:schemeClr val="accent2">
                    <a:lumMod val="75000"/>
                  </a:schemeClr>
                </a:solidFill>
                <a:latin typeface="Cambria" panose="02040503050406030204" pitchFamily="18" charset="0"/>
              </a:rPr>
              <a:t>3. Rezultatas:</a:t>
            </a:r>
          </a:p>
          <a:p>
            <a:pPr marL="0" indent="0">
              <a:spcBef>
                <a:spcPts val="0"/>
              </a:spcBef>
              <a:buNone/>
            </a:pPr>
            <a:r>
              <a:rPr lang="lt-LT" sz="2000" dirty="0">
                <a:solidFill>
                  <a:srgbClr val="002060"/>
                </a:solidFill>
                <a:latin typeface="Cambria" panose="02040503050406030204" pitchFamily="18" charset="0"/>
              </a:rPr>
              <a:t>Kuriami augalai, kurie gali augti ir derėti esant mažam vandens kiekiui, padidinant maisto gamybą sausringose vietovėse.</a:t>
            </a:r>
          </a:p>
          <a:p>
            <a:pPr marL="0" indent="0">
              <a:buNone/>
            </a:pPr>
            <a:endParaRPr lang="lt-LT" sz="2000" b="1" dirty="0">
              <a:solidFill>
                <a:srgbClr val="002060"/>
              </a:solidFill>
              <a:latin typeface="Cambria" panose="02040503050406030204" pitchFamily="18" charset="0"/>
            </a:endParaRPr>
          </a:p>
        </p:txBody>
      </p:sp>
      <p:sp>
        <p:nvSpPr>
          <p:cNvPr id="7" name="Suapvalintas stačiakampis 6"/>
          <p:cNvSpPr/>
          <p:nvPr/>
        </p:nvSpPr>
        <p:spPr>
          <a:xfrm>
            <a:off x="6875362" y="3648635"/>
            <a:ext cx="5127584" cy="32093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C00000"/>
                </a:solidFill>
                <a:latin typeface="Cambria" panose="02040503050406030204" pitchFamily="18" charset="0"/>
              </a:rPr>
              <a:t>Technologijų plėtra</a:t>
            </a:r>
            <a:r>
              <a:rPr lang="lt-LT" dirty="0">
                <a:solidFill>
                  <a:srgbClr val="002060"/>
                </a:solidFill>
                <a:latin typeface="Cambria" panose="02040503050406030204" pitchFamily="18" charset="0"/>
              </a:rPr>
              <a:t>: tobulinti ir plėtoti naujas technologijas, kurios leistų efektyviau išgauti ir panaudoti sausringų regionų biologinius išteklius.</a:t>
            </a:r>
          </a:p>
          <a:p>
            <a:pPr algn="just"/>
            <a:r>
              <a:rPr lang="lt-LT" dirty="0">
                <a:solidFill>
                  <a:srgbClr val="C00000"/>
                </a:solidFill>
                <a:latin typeface="Cambria" panose="02040503050406030204" pitchFamily="18" charset="0"/>
              </a:rPr>
              <a:t>Reguliavimas ir etika</a:t>
            </a:r>
            <a:r>
              <a:rPr lang="lt-LT" dirty="0">
                <a:solidFill>
                  <a:srgbClr val="002060"/>
                </a:solidFill>
                <a:latin typeface="Cambria" panose="02040503050406030204" pitchFamily="18" charset="0"/>
              </a:rPr>
              <a:t>: užtikrinti, kad naujų technologijų kūrimas ir taikymas atitiktų tarptautinius standartus ir būtų etiškas bei teisingas.</a:t>
            </a:r>
          </a:p>
          <a:p>
            <a:pPr algn="just"/>
            <a:r>
              <a:rPr lang="lt-LT" dirty="0">
                <a:solidFill>
                  <a:srgbClr val="C00000"/>
                </a:solidFill>
                <a:latin typeface="Cambria" panose="02040503050406030204" pitchFamily="18" charset="0"/>
              </a:rPr>
              <a:t>Vieša nuomonė ir švietimas</a:t>
            </a:r>
            <a:r>
              <a:rPr lang="lt-LT" dirty="0">
                <a:solidFill>
                  <a:srgbClr val="002060"/>
                </a:solidFill>
                <a:latin typeface="Cambria" panose="02040503050406030204" pitchFamily="18" charset="0"/>
              </a:rPr>
              <a:t>: informuoti visuomenę apie rudosios biotechnologijos naudą ir svarbą, siekiant paramos ir palaikymo.</a:t>
            </a:r>
          </a:p>
        </p:txBody>
      </p:sp>
      <p:pic>
        <p:nvPicPr>
          <p:cNvPr id="5" name="Paveikslėlis 4"/>
          <p:cNvPicPr>
            <a:picLocks noChangeAspect="1"/>
          </p:cNvPicPr>
          <p:nvPr/>
        </p:nvPicPr>
        <p:blipFill>
          <a:blip r:embed="rId2"/>
          <a:stretch>
            <a:fillRect/>
          </a:stretch>
        </p:blipFill>
        <p:spPr>
          <a:xfrm>
            <a:off x="127321" y="104287"/>
            <a:ext cx="1231499" cy="908383"/>
          </a:xfrm>
          <a:prstGeom prst="rect">
            <a:avLst/>
          </a:prstGeom>
        </p:spPr>
      </p:pic>
      <p:pic>
        <p:nvPicPr>
          <p:cNvPr id="4" name="Paveikslėlis 3">
            <a:extLst>
              <a:ext uri="{FF2B5EF4-FFF2-40B4-BE49-F238E27FC236}">
                <a16:creationId xmlns:a16="http://schemas.microsoft.com/office/drawing/2014/main" id="{32203855-62C3-4946-A847-1D610FFF6CBC}"/>
              </a:ext>
            </a:extLst>
          </p:cNvPr>
          <p:cNvPicPr>
            <a:picLocks noChangeAspect="1"/>
          </p:cNvPicPr>
          <p:nvPr/>
        </p:nvPicPr>
        <p:blipFill>
          <a:blip r:embed="rId3"/>
          <a:stretch>
            <a:fillRect/>
          </a:stretch>
        </p:blipFill>
        <p:spPr>
          <a:xfrm>
            <a:off x="2757768" y="5253317"/>
            <a:ext cx="2857500" cy="1600200"/>
          </a:xfrm>
          <a:prstGeom prst="rect">
            <a:avLst/>
          </a:prstGeom>
        </p:spPr>
      </p:pic>
      <p:pic>
        <p:nvPicPr>
          <p:cNvPr id="8" name="Paveikslėlis 7">
            <a:extLst>
              <a:ext uri="{FF2B5EF4-FFF2-40B4-BE49-F238E27FC236}">
                <a16:creationId xmlns:a16="http://schemas.microsoft.com/office/drawing/2014/main" id="{4C6EEEE6-08A4-4406-A728-E03A57FA9765}"/>
              </a:ext>
            </a:extLst>
          </p:cNvPr>
          <p:cNvPicPr>
            <a:picLocks noChangeAspect="1"/>
          </p:cNvPicPr>
          <p:nvPr/>
        </p:nvPicPr>
        <p:blipFill>
          <a:blip r:embed="rId4"/>
          <a:stretch>
            <a:fillRect/>
          </a:stretch>
        </p:blipFill>
        <p:spPr>
          <a:xfrm>
            <a:off x="6520441" y="918882"/>
            <a:ext cx="5608805" cy="2636748"/>
          </a:xfrm>
          <a:prstGeom prst="rect">
            <a:avLst/>
          </a:prstGeom>
        </p:spPr>
      </p:pic>
    </p:spTree>
    <p:extLst>
      <p:ext uri="{BB962C8B-B14F-4D97-AF65-F5344CB8AC3E}">
        <p14:creationId xmlns:p14="http://schemas.microsoft.com/office/powerpoint/2010/main" val="62439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42999" y="-27321"/>
            <a:ext cx="11440970" cy="1137998"/>
          </a:xfrm>
        </p:spPr>
        <p:txBody>
          <a:bodyPr>
            <a:normAutofit/>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a:t>
            </a:r>
            <a:r>
              <a:rPr lang="lt-LT" dirty="0">
                <a:latin typeface="Cambria" panose="02040503050406030204" pitchFamily="18" charset="0"/>
              </a:rPr>
              <a:t>Tamsioji biotechnologija</a:t>
            </a:r>
            <a:endParaRPr lang="lt-LT" dirty="0"/>
          </a:p>
        </p:txBody>
      </p:sp>
      <p:sp>
        <p:nvSpPr>
          <p:cNvPr id="17" name="Ovalas 16"/>
          <p:cNvSpPr/>
          <p:nvPr/>
        </p:nvSpPr>
        <p:spPr>
          <a:xfrm>
            <a:off x="1332683" y="2128257"/>
            <a:ext cx="1899106" cy="169632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5381751" y="2120482"/>
            <a:ext cx="1779049" cy="169632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9" name="Ovalas 18"/>
          <p:cNvSpPr/>
          <p:nvPr/>
        </p:nvSpPr>
        <p:spPr>
          <a:xfrm>
            <a:off x="9191054" y="2132116"/>
            <a:ext cx="1779049" cy="169632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2" name="Suapvalintas stačiakampis 21"/>
          <p:cNvSpPr/>
          <p:nvPr/>
        </p:nvSpPr>
        <p:spPr>
          <a:xfrm>
            <a:off x="667264" y="3852332"/>
            <a:ext cx="3230386" cy="30334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Kuriamos biologinės medžiagos: </a:t>
            </a:r>
            <a:r>
              <a:rPr lang="lt-LT" dirty="0">
                <a:solidFill>
                  <a:srgbClr val="002060"/>
                </a:solidFill>
                <a:latin typeface="Cambria" panose="02040503050406030204" pitchFamily="18" charset="0"/>
              </a:rPr>
              <a:t>naudojamos bakterijos, virusai ar toksinai, kurie gali būti panaudoti kaip ginklai. </a:t>
            </a:r>
            <a:r>
              <a:rPr lang="lt-LT" b="1" dirty="0">
                <a:solidFill>
                  <a:srgbClr val="002060"/>
                </a:solidFill>
                <a:latin typeface="Cambria" panose="02040503050406030204" pitchFamily="18" charset="0"/>
              </a:rPr>
              <a:t>Genetinė modifikacija: </a:t>
            </a:r>
            <a:r>
              <a:rPr lang="lt-LT" dirty="0">
                <a:solidFill>
                  <a:srgbClr val="002060"/>
                </a:solidFill>
                <a:latin typeface="Cambria" panose="02040503050406030204" pitchFamily="18" charset="0"/>
              </a:rPr>
              <a:t>biologinių agentų modifikavimas, kad jie taptų atsparesni gydymui, </a:t>
            </a:r>
            <a:r>
              <a:rPr lang="lt-LT" dirty="0" err="1">
                <a:solidFill>
                  <a:srgbClr val="002060"/>
                </a:solidFill>
                <a:latin typeface="Cambria" panose="02040503050406030204" pitchFamily="18" charset="0"/>
              </a:rPr>
              <a:t>patogeniškesni</a:t>
            </a:r>
            <a:r>
              <a:rPr lang="lt-LT" dirty="0">
                <a:solidFill>
                  <a:srgbClr val="002060"/>
                </a:solidFill>
                <a:latin typeface="Cambria" panose="02040503050406030204" pitchFamily="18" charset="0"/>
              </a:rPr>
              <a:t> ar turėtų kitokias mirtinas savybes.</a:t>
            </a:r>
          </a:p>
        </p:txBody>
      </p:sp>
      <p:sp>
        <p:nvSpPr>
          <p:cNvPr id="23" name="Suapvalintas stačiakampis 22"/>
          <p:cNvSpPr/>
          <p:nvPr/>
        </p:nvSpPr>
        <p:spPr>
          <a:xfrm>
            <a:off x="4754169" y="3824585"/>
            <a:ext cx="3043358" cy="303312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Vakcinos ir gydymas</a:t>
            </a:r>
            <a:r>
              <a:rPr lang="lt-LT" sz="1600" dirty="0">
                <a:solidFill>
                  <a:srgbClr val="002060"/>
                </a:solidFill>
                <a:latin typeface="Cambria" panose="02040503050406030204" pitchFamily="18" charset="0"/>
              </a:rPr>
              <a:t>: kuriamos vakcinos, antikūnai ir kitos medicininės priemonės, siekiant apsaugoti nuo biologinių atakų.</a:t>
            </a:r>
          </a:p>
          <a:p>
            <a:pPr algn="ctr"/>
            <a:r>
              <a:rPr lang="lt-LT" sz="1600" b="1" dirty="0" err="1">
                <a:solidFill>
                  <a:srgbClr val="002060"/>
                </a:solidFill>
                <a:latin typeface="Cambria" panose="02040503050406030204" pitchFamily="18" charset="0"/>
              </a:rPr>
              <a:t>Detekcija</a:t>
            </a:r>
            <a:r>
              <a:rPr lang="lt-LT" sz="1600" b="1" dirty="0">
                <a:solidFill>
                  <a:srgbClr val="002060"/>
                </a:solidFill>
                <a:latin typeface="Cambria" panose="02040503050406030204" pitchFamily="18" charset="0"/>
              </a:rPr>
              <a:t> ir diagnostika</a:t>
            </a:r>
            <a:r>
              <a:rPr lang="lt-LT" sz="1600" dirty="0">
                <a:solidFill>
                  <a:srgbClr val="002060"/>
                </a:solidFill>
                <a:latin typeface="Cambria" panose="02040503050406030204" pitchFamily="18" charset="0"/>
              </a:rPr>
              <a:t>: kuriamos technologijos greitam ir tiksliam biologinių agentų aptikimui ir identifikavimui.</a:t>
            </a:r>
          </a:p>
        </p:txBody>
      </p:sp>
      <p:sp>
        <p:nvSpPr>
          <p:cNvPr id="24" name="Suapvalintas stačiakampis 23"/>
          <p:cNvSpPr/>
          <p:nvPr/>
        </p:nvSpPr>
        <p:spPr>
          <a:xfrm>
            <a:off x="8636371" y="3847393"/>
            <a:ext cx="2895108" cy="303312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Prevencijos priemonės</a:t>
            </a:r>
            <a:r>
              <a:rPr lang="lt-LT" sz="1600" dirty="0">
                <a:solidFill>
                  <a:srgbClr val="002060"/>
                </a:solidFill>
                <a:latin typeface="Cambria" panose="02040503050406030204" pitchFamily="18" charset="0"/>
              </a:rPr>
              <a:t>: vykdomi tyrimai ir kuriamos strategijos, siekiant užkirsti kelią biologinio terorizmo aktams ir jų poveikiui mažinti.</a:t>
            </a:r>
          </a:p>
          <a:p>
            <a:pPr algn="ctr"/>
            <a:r>
              <a:rPr lang="lt-LT" sz="1600" b="1" dirty="0">
                <a:solidFill>
                  <a:srgbClr val="002060"/>
                </a:solidFill>
                <a:latin typeface="Cambria" panose="02040503050406030204" pitchFamily="18" charset="0"/>
              </a:rPr>
              <a:t>Reagavimo planai</a:t>
            </a:r>
            <a:r>
              <a:rPr lang="lt-LT" sz="1600" dirty="0">
                <a:solidFill>
                  <a:srgbClr val="002060"/>
                </a:solidFill>
                <a:latin typeface="Cambria" panose="02040503050406030204" pitchFamily="18" charset="0"/>
              </a:rPr>
              <a:t>: sukurti ir įgyvendinti avariniai planai, siekiant greitai ir veiksmingai reaguoti į biologines atakas.</a:t>
            </a:r>
          </a:p>
        </p:txBody>
      </p:sp>
      <p:sp>
        <p:nvSpPr>
          <p:cNvPr id="26" name="Rodyklė žemyn 25"/>
          <p:cNvSpPr/>
          <p:nvPr/>
        </p:nvSpPr>
        <p:spPr>
          <a:xfrm>
            <a:off x="2039920" y="3349122"/>
            <a:ext cx="484632" cy="55558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6062380" y="3430421"/>
            <a:ext cx="484632" cy="555586"/>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9854079" y="3430421"/>
            <a:ext cx="484632" cy="55558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Suapvalintas stačiakampis 9"/>
          <p:cNvSpPr/>
          <p:nvPr/>
        </p:nvSpPr>
        <p:spPr>
          <a:xfrm>
            <a:off x="1332683" y="933832"/>
            <a:ext cx="10374114" cy="1102319"/>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Ši biotechnologijos šaka, siejama su biologinių ginklų kūrimu ir biologinio terorizmo grėsme, tačiau taip pat apima technologijas, skirtas gynybai nuo tokių grėsmių ir apsaugai nuo biologinių atakų. Juodosios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sp>
        <p:nvSpPr>
          <p:cNvPr id="3" name="Stačiakampis 2"/>
          <p:cNvSpPr/>
          <p:nvPr/>
        </p:nvSpPr>
        <p:spPr>
          <a:xfrm>
            <a:off x="906714" y="2759608"/>
            <a:ext cx="2383986" cy="369332"/>
          </a:xfrm>
          <a:prstGeom prst="rect">
            <a:avLst/>
          </a:prstGeom>
        </p:spPr>
        <p:txBody>
          <a:bodyPr wrap="none">
            <a:spAutoFit/>
          </a:bodyPr>
          <a:lstStyle/>
          <a:p>
            <a:r>
              <a:rPr lang="lt-LT" dirty="0"/>
              <a:t>        </a:t>
            </a:r>
            <a:r>
              <a:rPr lang="lt-LT" dirty="0">
                <a:solidFill>
                  <a:srgbClr val="002060"/>
                </a:solidFill>
                <a:latin typeface="Cambria" panose="02040503050406030204" pitchFamily="18" charset="0"/>
              </a:rPr>
              <a:t>Biologiniai ginklai</a:t>
            </a:r>
          </a:p>
        </p:txBody>
      </p:sp>
      <p:sp>
        <p:nvSpPr>
          <p:cNvPr id="4" name="Stačiakampis 3"/>
          <p:cNvSpPr/>
          <p:nvPr/>
        </p:nvSpPr>
        <p:spPr>
          <a:xfrm>
            <a:off x="5705530" y="2653255"/>
            <a:ext cx="1239442" cy="646331"/>
          </a:xfrm>
          <a:prstGeom prst="rect">
            <a:avLst/>
          </a:prstGeom>
        </p:spPr>
        <p:txBody>
          <a:bodyPr wrap="none">
            <a:spAutoFit/>
          </a:bodyPr>
          <a:lstStyle/>
          <a:p>
            <a:r>
              <a:rPr lang="lt-LT" dirty="0">
                <a:solidFill>
                  <a:srgbClr val="002060"/>
                </a:solidFill>
                <a:latin typeface="Cambria" panose="02040503050406030204" pitchFamily="18" charset="0"/>
              </a:rPr>
              <a:t>  Gynybos </a:t>
            </a:r>
          </a:p>
          <a:p>
            <a:r>
              <a:rPr lang="lt-LT" dirty="0">
                <a:solidFill>
                  <a:srgbClr val="002060"/>
                </a:solidFill>
                <a:latin typeface="Cambria" panose="02040503050406030204" pitchFamily="18" charset="0"/>
              </a:rPr>
              <a:t>priemonės</a:t>
            </a:r>
          </a:p>
        </p:txBody>
      </p:sp>
      <p:sp>
        <p:nvSpPr>
          <p:cNvPr id="30" name="TextBox 29">
            <a:extLst>
              <a:ext uri="{FF2B5EF4-FFF2-40B4-BE49-F238E27FC236}">
                <a16:creationId xmlns:a16="http://schemas.microsoft.com/office/drawing/2014/main" id="{9AF0BE36-000D-484F-84EF-979BC7C80830}"/>
              </a:ext>
            </a:extLst>
          </p:cNvPr>
          <p:cNvSpPr txBox="1"/>
          <p:nvPr/>
        </p:nvSpPr>
        <p:spPr>
          <a:xfrm>
            <a:off x="8958916" y="2688125"/>
            <a:ext cx="2274957" cy="646331"/>
          </a:xfrm>
          <a:prstGeom prst="rect">
            <a:avLst/>
          </a:prstGeom>
          <a:noFill/>
        </p:spPr>
        <p:txBody>
          <a:bodyPr wrap="square">
            <a:spAutoFit/>
          </a:bodyPr>
          <a:lstStyle/>
          <a:p>
            <a:pPr algn="ctr"/>
            <a:r>
              <a:rPr lang="lt-LT" dirty="0" err="1">
                <a:solidFill>
                  <a:srgbClr val="002060"/>
                </a:solidFill>
                <a:latin typeface="Cambria" panose="02040503050406030204" pitchFamily="18" charset="0"/>
              </a:rPr>
              <a:t>Bioterorizmas</a:t>
            </a:r>
            <a:r>
              <a:rPr lang="lt-LT" dirty="0">
                <a:solidFill>
                  <a:srgbClr val="002060"/>
                </a:solidFill>
                <a:latin typeface="Cambria" panose="02040503050406030204" pitchFamily="18" charset="0"/>
              </a:rPr>
              <a:t> ir </a:t>
            </a:r>
            <a:r>
              <a:rPr lang="lt-LT" dirty="0" err="1">
                <a:solidFill>
                  <a:srgbClr val="002060"/>
                </a:solidFill>
                <a:latin typeface="Cambria" panose="02040503050406030204" pitchFamily="18" charset="0"/>
              </a:rPr>
              <a:t>bioapsauga</a:t>
            </a:r>
            <a:endParaRPr lang="lt-LT" dirty="0">
              <a:solidFill>
                <a:srgbClr val="002060"/>
              </a:solidFill>
              <a:latin typeface="Cambria" panose="02040503050406030204" pitchFamily="18" charset="0"/>
            </a:endParaRPr>
          </a:p>
        </p:txBody>
      </p:sp>
      <p:pic>
        <p:nvPicPr>
          <p:cNvPr id="32" name="Turinio vietos rezervavimo ženklas 3">
            <a:extLst>
              <a:ext uri="{FF2B5EF4-FFF2-40B4-BE49-F238E27FC236}">
                <a16:creationId xmlns:a16="http://schemas.microsoft.com/office/drawing/2014/main" id="{0BC3AFF4-7174-4D75-8C8E-BD1EE5EC75F0}"/>
              </a:ext>
            </a:extLst>
          </p:cNvPr>
          <p:cNvPicPr>
            <a:picLocks noGrp="1" noChangeAspect="1"/>
          </p:cNvPicPr>
          <p:nvPr>
            <p:ph idx="1"/>
          </p:nvPr>
        </p:nvPicPr>
        <p:blipFill>
          <a:blip r:embed="rId2"/>
          <a:stretch>
            <a:fillRect/>
          </a:stretch>
        </p:blipFill>
        <p:spPr>
          <a:xfrm>
            <a:off x="260296" y="100349"/>
            <a:ext cx="1102319" cy="1102319"/>
          </a:xfrm>
          <a:prstGeom prst="rect">
            <a:avLst/>
          </a:prstGeom>
        </p:spPr>
      </p:pic>
    </p:spTree>
    <p:extLst>
      <p:ext uri="{BB962C8B-B14F-4D97-AF65-F5344CB8AC3E}">
        <p14:creationId xmlns:p14="http://schemas.microsoft.com/office/powerpoint/2010/main" val="345535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solidFill>
                  <a:srgbClr val="002060"/>
                </a:solidFill>
                <a:latin typeface="Cambria" panose="02040503050406030204" pitchFamily="18" charset="0"/>
              </a:rPr>
              <a:t>Biotechnologijos pamokų turinys</a:t>
            </a:r>
            <a:r>
              <a:rPr lang="lt-LT" dirty="0">
                <a:solidFill>
                  <a:srgbClr val="002060"/>
                </a:solidFill>
                <a:latin typeface="Cambria" panose="02040503050406030204" pitchFamily="18" charset="0"/>
              </a:rPr>
              <a:t> </a:t>
            </a:r>
            <a:endParaRPr lang="lt-LT" dirty="0"/>
          </a:p>
        </p:txBody>
      </p:sp>
      <p:pic>
        <p:nvPicPr>
          <p:cNvPr id="4" name="Turinio vietos rezervavimo ženklas 3"/>
          <p:cNvPicPr>
            <a:picLocks noGrp="1" noChangeAspect="1"/>
          </p:cNvPicPr>
          <p:nvPr>
            <p:ph idx="1"/>
          </p:nvPr>
        </p:nvPicPr>
        <p:blipFill>
          <a:blip r:embed="rId2"/>
          <a:stretch>
            <a:fillRect/>
          </a:stretch>
        </p:blipFill>
        <p:spPr>
          <a:xfrm>
            <a:off x="595131" y="2100905"/>
            <a:ext cx="11241700" cy="3964229"/>
          </a:xfrm>
          <a:prstGeom prst="rect">
            <a:avLst/>
          </a:prstGeom>
        </p:spPr>
      </p:pic>
    </p:spTree>
    <p:extLst>
      <p:ext uri="{BB962C8B-B14F-4D97-AF65-F5344CB8AC3E}">
        <p14:creationId xmlns:p14="http://schemas.microsoft.com/office/powerpoint/2010/main" val="89111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90240" y="64657"/>
            <a:ext cx="10515600" cy="1058839"/>
          </a:xfrm>
        </p:spPr>
        <p:txBody>
          <a:bodyPr>
            <a:normAutofit/>
          </a:bodyPr>
          <a:lstStyle/>
          <a:p>
            <a:r>
              <a:rPr lang="lt-LT" dirty="0">
                <a:latin typeface="Cambria" panose="02040503050406030204" pitchFamily="18" charset="0"/>
              </a:rPr>
              <a:t>Biologinio ginklo panaudojimo pavyzdys:</a:t>
            </a:r>
            <a:endParaRPr lang="lt-LT" dirty="0">
              <a:solidFill>
                <a:schemeClr val="accent1">
                  <a:lumMod val="75000"/>
                </a:schemeClr>
              </a:solidFill>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sz="half" idx="1"/>
          </p:nvPr>
        </p:nvSpPr>
        <p:spPr>
          <a:xfrm>
            <a:off x="127321" y="1377387"/>
            <a:ext cx="6620719" cy="5578997"/>
          </a:xfrm>
        </p:spPr>
        <p:txBody>
          <a:bodyPr>
            <a:noAutofit/>
          </a:bodyPr>
          <a:lstStyle/>
          <a:p>
            <a:pPr marL="0" indent="0">
              <a:buNone/>
            </a:pPr>
            <a:r>
              <a:rPr lang="lt-LT" sz="2000" b="1" dirty="0">
                <a:latin typeface="Cambria" panose="02040503050406030204" pitchFamily="18" charset="0"/>
              </a:rPr>
              <a:t>1. Mikroorganizmų kaip ginklo panaudojimas:</a:t>
            </a:r>
          </a:p>
          <a:p>
            <a:pPr marL="0" indent="0">
              <a:spcBef>
                <a:spcPts val="0"/>
              </a:spcBef>
              <a:buNone/>
            </a:pPr>
            <a:r>
              <a:rPr lang="lt-LT" sz="2000" dirty="0">
                <a:solidFill>
                  <a:srgbClr val="002060"/>
                </a:solidFill>
                <a:latin typeface="Cambria" panose="02040503050406030204" pitchFamily="18" charset="0"/>
              </a:rPr>
              <a:t>2001 m. JAV buvo išsiųsti laiškai su juodligės sukėlėjo (</a:t>
            </a:r>
            <a:r>
              <a:rPr lang="lt-LT" sz="2000" i="1" dirty="0" err="1">
                <a:solidFill>
                  <a:srgbClr val="002060"/>
                </a:solidFill>
                <a:latin typeface="Cambria" panose="02040503050406030204" pitchFamily="18" charset="0"/>
              </a:rPr>
              <a:t>Bacillus</a:t>
            </a:r>
            <a:r>
              <a:rPr lang="lt-LT" sz="2000" i="1" dirty="0">
                <a:solidFill>
                  <a:srgbClr val="002060"/>
                </a:solidFill>
                <a:latin typeface="Cambria" panose="02040503050406030204" pitchFamily="18" charset="0"/>
              </a:rPr>
              <a:t> </a:t>
            </a:r>
            <a:r>
              <a:rPr lang="lt-LT" sz="2000" i="1" dirty="0" err="1">
                <a:solidFill>
                  <a:srgbClr val="002060"/>
                </a:solidFill>
                <a:latin typeface="Cambria" panose="02040503050406030204" pitchFamily="18" charset="0"/>
              </a:rPr>
              <a:t>anthracis</a:t>
            </a:r>
            <a:r>
              <a:rPr lang="lt-LT" sz="2000" dirty="0">
                <a:solidFill>
                  <a:srgbClr val="002060"/>
                </a:solidFill>
                <a:latin typeface="Cambria" panose="02040503050406030204" pitchFamily="18" charset="0"/>
              </a:rPr>
              <a:t>) sporomis, sukeldami biologinę ataką, per kurią mirė penki žmonės ir daugybė kitų buvo užkrėsti.</a:t>
            </a:r>
          </a:p>
          <a:p>
            <a:pPr marL="0" indent="0">
              <a:spcBef>
                <a:spcPts val="600"/>
              </a:spcBef>
              <a:buNone/>
            </a:pPr>
            <a:r>
              <a:rPr lang="lt-LT" sz="2000" b="1" dirty="0">
                <a:latin typeface="Cambria" panose="02040503050406030204" pitchFamily="18" charset="0"/>
              </a:rPr>
              <a:t>2. Apsaugos priemonės:</a:t>
            </a:r>
          </a:p>
          <a:p>
            <a:pPr marL="0" indent="0">
              <a:spcBef>
                <a:spcPts val="0"/>
              </a:spcBef>
              <a:buNone/>
            </a:pPr>
            <a:r>
              <a:rPr lang="lt-LT" sz="2000" dirty="0">
                <a:solidFill>
                  <a:srgbClr val="002060"/>
                </a:solidFill>
                <a:latin typeface="Cambria" panose="02040503050406030204" pitchFamily="18" charset="0"/>
              </a:rPr>
              <a:t>Po šio incidento sukurta keletas prevencinių priemonių, įskaitant patobulintą laiškų ir siuntų skenavimo technologiją, taip pat sustiprintas biologinių grėsmių stebėjimas.</a:t>
            </a:r>
          </a:p>
          <a:p>
            <a:pPr marL="0" indent="0">
              <a:spcBef>
                <a:spcPts val="600"/>
              </a:spcBef>
              <a:buNone/>
            </a:pPr>
            <a:r>
              <a:rPr lang="lt-LT" sz="2000" b="1" dirty="0">
                <a:latin typeface="Cambria" panose="02040503050406030204" pitchFamily="18" charset="0"/>
              </a:rPr>
              <a:t>3. Reagavimo strategijos:</a:t>
            </a:r>
          </a:p>
          <a:p>
            <a:pPr marL="0" indent="0">
              <a:spcBef>
                <a:spcPts val="0"/>
              </a:spcBef>
              <a:buNone/>
            </a:pPr>
            <a:r>
              <a:rPr lang="lt-LT" sz="2000" dirty="0">
                <a:solidFill>
                  <a:srgbClr val="002060"/>
                </a:solidFill>
                <a:latin typeface="Cambria" panose="02040503050406030204" pitchFamily="18" charset="0"/>
              </a:rPr>
              <a:t>Vyriausybinės ir sveikatos apsaugos institucijos sukūrė greito reagavimo planus, apimančius karantiną, vakcinaciją ir medicininę pagalbą, siekiant greitai suvaldyti biologines grėsmes.</a:t>
            </a:r>
            <a:endParaRPr lang="lt-LT" sz="2000" b="1" dirty="0">
              <a:solidFill>
                <a:srgbClr val="002060"/>
              </a:solidFill>
              <a:latin typeface="Cambria" panose="02040503050406030204" pitchFamily="18" charset="0"/>
            </a:endParaRPr>
          </a:p>
        </p:txBody>
      </p:sp>
      <p:sp>
        <p:nvSpPr>
          <p:cNvPr id="7" name="Suapvalintas stačiakampis 6"/>
          <p:cNvSpPr/>
          <p:nvPr/>
        </p:nvSpPr>
        <p:spPr>
          <a:xfrm>
            <a:off x="6875362" y="4537276"/>
            <a:ext cx="5127584" cy="23207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C00000"/>
                </a:solidFill>
                <a:latin typeface="Cambria" panose="02040503050406030204" pitchFamily="18" charset="0"/>
              </a:rPr>
              <a:t>Etiniai klausimai</a:t>
            </a:r>
            <a:r>
              <a:rPr lang="lt-LT" dirty="0">
                <a:solidFill>
                  <a:srgbClr val="002060"/>
                </a:solidFill>
                <a:latin typeface="Cambria" panose="02040503050406030204" pitchFamily="18" charset="0"/>
              </a:rPr>
              <a:t>: biologinių ginklų kūrimas kelia rimtus etinius klausimus ir gali būti panaudotas netinkamai, sukeldamas didelę grėsmę žmonijai.</a:t>
            </a:r>
          </a:p>
          <a:p>
            <a:pPr algn="just"/>
            <a:r>
              <a:rPr lang="lt-LT" dirty="0">
                <a:solidFill>
                  <a:srgbClr val="C00000"/>
                </a:solidFill>
                <a:latin typeface="Cambria" panose="02040503050406030204" pitchFamily="18" charset="0"/>
              </a:rPr>
              <a:t>Saugumo užtikrinimas</a:t>
            </a:r>
            <a:r>
              <a:rPr lang="lt-LT" dirty="0">
                <a:solidFill>
                  <a:srgbClr val="002060"/>
                </a:solidFill>
                <a:latin typeface="Cambria" panose="02040503050406030204" pitchFamily="18" charset="0"/>
              </a:rPr>
              <a:t>: nuolat stebima ir kontroliuojama, kad biotechnologijos būtų naudojamos taikiems tikslams, užkertant kelią jų netinkamam panaudojimui.</a:t>
            </a:r>
          </a:p>
        </p:txBody>
      </p:sp>
      <p:pic>
        <p:nvPicPr>
          <p:cNvPr id="6" name="Paveikslėlis 5"/>
          <p:cNvPicPr>
            <a:picLocks noChangeAspect="1"/>
          </p:cNvPicPr>
          <p:nvPr/>
        </p:nvPicPr>
        <p:blipFill>
          <a:blip r:embed="rId2"/>
          <a:stretch>
            <a:fillRect/>
          </a:stretch>
        </p:blipFill>
        <p:spPr>
          <a:xfrm>
            <a:off x="233209" y="101064"/>
            <a:ext cx="986027" cy="986027"/>
          </a:xfrm>
          <a:prstGeom prst="rect">
            <a:avLst/>
          </a:prstGeom>
        </p:spPr>
      </p:pic>
      <p:pic>
        <p:nvPicPr>
          <p:cNvPr id="9" name="Paveikslėlis 8"/>
          <p:cNvPicPr>
            <a:picLocks noChangeAspect="1"/>
          </p:cNvPicPr>
          <p:nvPr/>
        </p:nvPicPr>
        <p:blipFill>
          <a:blip r:embed="rId3"/>
          <a:stretch>
            <a:fillRect/>
          </a:stretch>
        </p:blipFill>
        <p:spPr>
          <a:xfrm>
            <a:off x="7046812" y="1377387"/>
            <a:ext cx="4717238" cy="2939970"/>
          </a:xfrm>
          <a:prstGeom prst="rect">
            <a:avLst/>
          </a:prstGeom>
        </p:spPr>
      </p:pic>
    </p:spTree>
    <p:extLst>
      <p:ext uri="{BB962C8B-B14F-4D97-AF65-F5344CB8AC3E}">
        <p14:creationId xmlns:p14="http://schemas.microsoft.com/office/powerpoint/2010/main" val="122497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36235" y="112276"/>
            <a:ext cx="9736638" cy="714679"/>
          </a:xfrm>
          <a:solidFill>
            <a:schemeClr val="bg1">
              <a:lumMod val="85000"/>
            </a:schemeClr>
          </a:solidFill>
        </p:spPr>
        <p:txBody>
          <a:bodyPr>
            <a:normAutofit/>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a:t>
            </a:r>
            <a:r>
              <a:rPr lang="lt-LT" dirty="0">
                <a:solidFill>
                  <a:schemeClr val="bg1"/>
                </a:solidFill>
                <a:latin typeface="Cambria" panose="02040503050406030204" pitchFamily="18" charset="0"/>
              </a:rPr>
              <a:t>Baltoji  (pramonės) biotechnologija</a:t>
            </a:r>
            <a:endParaRPr lang="lt-LT" dirty="0">
              <a:solidFill>
                <a:schemeClr val="bg1"/>
              </a:solidFill>
            </a:endParaRPr>
          </a:p>
        </p:txBody>
      </p:sp>
      <p:sp>
        <p:nvSpPr>
          <p:cNvPr id="17" name="Ovalas 16"/>
          <p:cNvSpPr/>
          <p:nvPr/>
        </p:nvSpPr>
        <p:spPr>
          <a:xfrm>
            <a:off x="953212" y="2361575"/>
            <a:ext cx="1505946" cy="14630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4283608" y="2361575"/>
            <a:ext cx="1489226" cy="1463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9" name="Ovalas 18"/>
          <p:cNvSpPr/>
          <p:nvPr/>
        </p:nvSpPr>
        <p:spPr>
          <a:xfrm>
            <a:off x="7294905" y="2361575"/>
            <a:ext cx="1535207" cy="1463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0" name="Ovalas 19"/>
          <p:cNvSpPr/>
          <p:nvPr/>
        </p:nvSpPr>
        <p:spPr>
          <a:xfrm>
            <a:off x="10084725" y="2361575"/>
            <a:ext cx="1528103" cy="1463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143842" y="3824586"/>
            <a:ext cx="3230386" cy="30334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Bioetanolis: </a:t>
            </a:r>
            <a:r>
              <a:rPr lang="en-US" dirty="0">
                <a:solidFill>
                  <a:srgbClr val="002060"/>
                </a:solidFill>
                <a:latin typeface="Cambria" panose="02040503050406030204" pitchFamily="18" charset="0"/>
              </a:rPr>
              <a:t>p</a:t>
            </a:r>
            <a:r>
              <a:rPr lang="lt-LT" dirty="0" err="1">
                <a:solidFill>
                  <a:srgbClr val="002060"/>
                </a:solidFill>
                <a:latin typeface="Cambria" panose="02040503050406030204" pitchFamily="18" charset="0"/>
              </a:rPr>
              <a:t>agamintas</a:t>
            </a:r>
            <a:r>
              <a:rPr lang="lt-LT" dirty="0">
                <a:solidFill>
                  <a:srgbClr val="002060"/>
                </a:solidFill>
                <a:latin typeface="Cambria" panose="02040503050406030204" pitchFamily="18" charset="0"/>
              </a:rPr>
              <a:t> fermentuojant cukrų ar krakmolą iš augalinių medžiagų (pvz., kukurūzų, cukranendrių).</a:t>
            </a:r>
            <a:endParaRPr lang="en-US" dirty="0">
              <a:solidFill>
                <a:srgbClr val="002060"/>
              </a:solidFill>
              <a:latin typeface="Cambria" panose="02040503050406030204" pitchFamily="18" charset="0"/>
            </a:endParaRPr>
          </a:p>
          <a:p>
            <a:pPr algn="ctr"/>
            <a:r>
              <a:rPr lang="lt-LT" b="1" dirty="0">
                <a:solidFill>
                  <a:srgbClr val="002060"/>
                </a:solidFill>
                <a:latin typeface="Cambria" panose="02040503050406030204" pitchFamily="18" charset="0"/>
              </a:rPr>
              <a:t>Biodyzelinas: </a:t>
            </a:r>
            <a:r>
              <a:rPr lang="en-US" dirty="0">
                <a:solidFill>
                  <a:srgbClr val="002060"/>
                </a:solidFill>
                <a:latin typeface="Cambria" panose="02040503050406030204" pitchFamily="18" charset="0"/>
              </a:rPr>
              <a:t>g</a:t>
            </a:r>
            <a:r>
              <a:rPr lang="lt-LT" dirty="0" err="1">
                <a:solidFill>
                  <a:srgbClr val="002060"/>
                </a:solidFill>
                <a:latin typeface="Cambria" panose="02040503050406030204" pitchFamily="18" charset="0"/>
              </a:rPr>
              <a:t>aminamas</a:t>
            </a:r>
            <a:r>
              <a:rPr lang="lt-LT" dirty="0">
                <a:solidFill>
                  <a:srgbClr val="002060"/>
                </a:solidFill>
                <a:latin typeface="Cambria" panose="02040503050406030204" pitchFamily="18" charset="0"/>
              </a:rPr>
              <a:t> iš augalinių aliejų ar gyvūninių riebalų, naudojamas kaip dyzelino pakaitalas.</a:t>
            </a:r>
          </a:p>
        </p:txBody>
      </p:sp>
      <p:sp>
        <p:nvSpPr>
          <p:cNvPr id="21" name="TextBox 20"/>
          <p:cNvSpPr txBox="1"/>
          <p:nvPr/>
        </p:nvSpPr>
        <p:spPr>
          <a:xfrm>
            <a:off x="10297251" y="2750947"/>
            <a:ext cx="1658458" cy="646331"/>
          </a:xfrm>
          <a:prstGeom prst="rect">
            <a:avLst/>
          </a:prstGeom>
          <a:noFill/>
        </p:spPr>
        <p:txBody>
          <a:bodyPr wrap="square" rtlCol="0">
            <a:spAutoFit/>
          </a:bodyPr>
          <a:lstStyle/>
          <a:p>
            <a:r>
              <a:rPr lang="lt-LT" dirty="0">
                <a:solidFill>
                  <a:srgbClr val="002060"/>
                </a:solidFill>
                <a:latin typeface="Cambria" panose="02040503050406030204" pitchFamily="18" charset="0"/>
              </a:rPr>
              <a:t>Chemijos pramonė</a:t>
            </a:r>
          </a:p>
        </p:txBody>
      </p:sp>
      <p:sp>
        <p:nvSpPr>
          <p:cNvPr id="23" name="Suapvalintas stačiakampis 22"/>
          <p:cNvSpPr/>
          <p:nvPr/>
        </p:nvSpPr>
        <p:spPr>
          <a:xfrm>
            <a:off x="3603318" y="3824586"/>
            <a:ext cx="3043358" cy="30331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Polilaktinė</a:t>
            </a:r>
            <a:r>
              <a:rPr lang="lt-LT" sz="1600" b="1" dirty="0">
                <a:solidFill>
                  <a:srgbClr val="002060"/>
                </a:solidFill>
                <a:latin typeface="Cambria" panose="02040503050406030204" pitchFamily="18" charset="0"/>
              </a:rPr>
              <a:t> rūgštis </a:t>
            </a:r>
            <a:r>
              <a:rPr lang="lt-LT" sz="1600" dirty="0">
                <a:solidFill>
                  <a:srgbClr val="002060"/>
                </a:solidFill>
                <a:latin typeface="Cambria" panose="02040503050406030204" pitchFamily="18" charset="0"/>
              </a:rPr>
              <a:t>(PLA): </a:t>
            </a:r>
            <a:r>
              <a:rPr lang="en-US" sz="1600" dirty="0">
                <a:solidFill>
                  <a:srgbClr val="002060"/>
                </a:solidFill>
                <a:latin typeface="Cambria" panose="02040503050406030204" pitchFamily="18" charset="0"/>
              </a:rPr>
              <a:t>g</a:t>
            </a:r>
            <a:r>
              <a:rPr lang="lt-LT" sz="1600" dirty="0" err="1">
                <a:solidFill>
                  <a:srgbClr val="002060"/>
                </a:solidFill>
                <a:latin typeface="Cambria" panose="02040503050406030204" pitchFamily="18" charset="0"/>
              </a:rPr>
              <a:t>aminama</a:t>
            </a:r>
            <a:r>
              <a:rPr lang="lt-LT" sz="1600" dirty="0">
                <a:solidFill>
                  <a:srgbClr val="002060"/>
                </a:solidFill>
                <a:latin typeface="Cambria" panose="02040503050406030204" pitchFamily="18" charset="0"/>
              </a:rPr>
              <a:t> iš fermentuoto cukraus</a:t>
            </a:r>
            <a:r>
              <a:rPr lang="en-US" sz="1600" dirty="0">
                <a:solidFill>
                  <a:srgbClr val="002060"/>
                </a:solidFill>
                <a:latin typeface="Cambria" panose="02040503050406030204" pitchFamily="18" charset="0"/>
              </a:rPr>
              <a:t>.</a:t>
            </a:r>
            <a:r>
              <a:rPr lang="lt-LT" sz="1600" dirty="0">
                <a:solidFill>
                  <a:srgbClr val="002060"/>
                </a:solidFill>
                <a:latin typeface="Cambria" panose="02040503050406030204" pitchFamily="18" charset="0"/>
              </a:rPr>
              <a:t> </a:t>
            </a:r>
            <a:r>
              <a:rPr lang="en-US" sz="1600" dirty="0">
                <a:solidFill>
                  <a:srgbClr val="002060"/>
                </a:solidFill>
                <a:latin typeface="Cambria" panose="02040503050406030204" pitchFamily="18" charset="0"/>
              </a:rPr>
              <a:t>Tai </a:t>
            </a:r>
            <a:r>
              <a:rPr lang="lt-LT" sz="1600" dirty="0">
                <a:solidFill>
                  <a:srgbClr val="002060"/>
                </a:solidFill>
                <a:latin typeface="Cambria" panose="02040503050406030204" pitchFamily="18" charset="0"/>
              </a:rPr>
              <a:t>biologiškai skaidomas plastikas pakuotė</a:t>
            </a:r>
            <a:r>
              <a:rPr lang="en-US" sz="1600" dirty="0">
                <a:solidFill>
                  <a:srgbClr val="002060"/>
                </a:solidFill>
                <a:latin typeface="Cambria" panose="02040503050406030204" pitchFamily="18" charset="0"/>
              </a:rPr>
              <a:t>m</a:t>
            </a:r>
            <a:r>
              <a:rPr lang="lt-LT" sz="1600" dirty="0">
                <a:solidFill>
                  <a:srgbClr val="002060"/>
                </a:solidFill>
                <a:latin typeface="Cambria" panose="02040503050406030204" pitchFamily="18" charset="0"/>
              </a:rPr>
              <a:t>s, medicinos </a:t>
            </a:r>
            <a:r>
              <a:rPr lang="lt-LT" sz="1600" dirty="0" err="1">
                <a:solidFill>
                  <a:srgbClr val="002060"/>
                </a:solidFill>
                <a:latin typeface="Cambria" panose="02040503050406030204" pitchFamily="18" charset="0"/>
              </a:rPr>
              <a:t>prietais</a:t>
            </a:r>
            <a:r>
              <a:rPr lang="en-US" sz="1600" dirty="0" err="1">
                <a:solidFill>
                  <a:srgbClr val="002060"/>
                </a:solidFill>
                <a:latin typeface="Cambria" panose="02040503050406030204" pitchFamily="18" charset="0"/>
              </a:rPr>
              <a:t>ams</a:t>
            </a:r>
            <a:r>
              <a:rPr lang="lt-LT" sz="1600" dirty="0">
                <a:solidFill>
                  <a:srgbClr val="002060"/>
                </a:solidFill>
                <a:latin typeface="Cambria" panose="02040503050406030204" pitchFamily="18" charset="0"/>
              </a:rPr>
              <a:t> ir </a:t>
            </a:r>
            <a:r>
              <a:rPr lang="lt-LT" sz="1600" dirty="0" err="1">
                <a:solidFill>
                  <a:srgbClr val="002060"/>
                </a:solidFill>
                <a:latin typeface="Cambria" panose="02040503050406030204" pitchFamily="18" charset="0"/>
              </a:rPr>
              <a:t>kt</a:t>
            </a:r>
            <a:r>
              <a:rPr lang="en-US" sz="1600" dirty="0">
                <a:solidFill>
                  <a:srgbClr val="002060"/>
                </a:solidFill>
                <a:latin typeface="Cambria" panose="02040503050406030204" pitchFamily="18" charset="0"/>
              </a:rPr>
              <a:t>.</a:t>
            </a:r>
            <a:r>
              <a:rPr lang="lt-LT" sz="1600" dirty="0">
                <a:solidFill>
                  <a:srgbClr val="002060"/>
                </a:solidFill>
                <a:latin typeface="Cambria" panose="02040503050406030204" pitchFamily="18" charset="0"/>
              </a:rPr>
              <a:t> </a:t>
            </a:r>
            <a:r>
              <a:rPr lang="lt-LT" sz="1600" b="1" dirty="0" err="1">
                <a:solidFill>
                  <a:srgbClr val="002060"/>
                </a:solidFill>
                <a:latin typeface="Cambria" panose="02040503050406030204" pitchFamily="18" charset="0"/>
              </a:rPr>
              <a:t>Polihidroksialkanoatai</a:t>
            </a:r>
            <a:r>
              <a:rPr lang="lt-LT" sz="1600" b="1" dirty="0">
                <a:solidFill>
                  <a:srgbClr val="002060"/>
                </a:solidFill>
                <a:latin typeface="Cambria" panose="02040503050406030204" pitchFamily="18" charset="0"/>
              </a:rPr>
              <a:t> </a:t>
            </a:r>
            <a:r>
              <a:rPr lang="lt-LT" sz="1600" dirty="0">
                <a:solidFill>
                  <a:srgbClr val="002060"/>
                </a:solidFill>
                <a:latin typeface="Cambria" panose="02040503050406030204" pitchFamily="18" charset="0"/>
              </a:rPr>
              <a:t>(PHA): Gaminami mikroorganizmų</a:t>
            </a:r>
            <a:r>
              <a:rPr lang="en-US" sz="1600" dirty="0">
                <a:solidFill>
                  <a:srgbClr val="002060"/>
                </a:solidFill>
                <a:latin typeface="Cambria" panose="02040503050406030204" pitchFamily="18" charset="0"/>
              </a:rPr>
              <a:t>.</a:t>
            </a:r>
            <a:r>
              <a:rPr lang="lt-LT" sz="1600" dirty="0">
                <a:solidFill>
                  <a:srgbClr val="002060"/>
                </a:solidFill>
                <a:latin typeface="Cambria" panose="02040503050406030204" pitchFamily="18" charset="0"/>
              </a:rPr>
              <a:t> </a:t>
            </a:r>
            <a:r>
              <a:rPr lang="en-US" sz="1600" dirty="0">
                <a:solidFill>
                  <a:srgbClr val="002060"/>
                </a:solidFill>
                <a:latin typeface="Cambria" panose="02040503050406030204" pitchFamily="18" charset="0"/>
              </a:rPr>
              <a:t>Tai </a:t>
            </a:r>
            <a:r>
              <a:rPr lang="lt-LT" sz="1600" dirty="0">
                <a:solidFill>
                  <a:srgbClr val="002060"/>
                </a:solidFill>
                <a:latin typeface="Cambria" panose="02040503050406030204" pitchFamily="18" charset="0"/>
              </a:rPr>
              <a:t>biologiškai skaidomi plastikai, gali būti naudojami įvairiose pramonės šakose.</a:t>
            </a:r>
          </a:p>
        </p:txBody>
      </p:sp>
      <p:sp>
        <p:nvSpPr>
          <p:cNvPr id="24" name="Suapvalintas stačiakampis 23"/>
          <p:cNvSpPr/>
          <p:nvPr/>
        </p:nvSpPr>
        <p:spPr>
          <a:xfrm>
            <a:off x="6875766" y="3824586"/>
            <a:ext cx="2537176" cy="30331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Maisto pramonė</a:t>
            </a:r>
            <a:r>
              <a:rPr lang="lt-LT" sz="1600" dirty="0">
                <a:solidFill>
                  <a:srgbClr val="002060"/>
                </a:solidFill>
                <a:latin typeface="Cambria" panose="02040503050406030204" pitchFamily="18" charset="0"/>
              </a:rPr>
              <a:t>: naudojami sūrio, duonos ir alaus gamyboje.</a:t>
            </a:r>
            <a:endParaRPr lang="en-US" sz="1600" dirty="0">
              <a:solidFill>
                <a:srgbClr val="002060"/>
              </a:solidFill>
              <a:latin typeface="Cambria" panose="02040503050406030204" pitchFamily="18" charset="0"/>
            </a:endParaRPr>
          </a:p>
          <a:p>
            <a:pPr algn="ctr"/>
            <a:r>
              <a:rPr lang="lt-LT" sz="1600" b="1" dirty="0">
                <a:solidFill>
                  <a:srgbClr val="002060"/>
                </a:solidFill>
                <a:latin typeface="Cambria" panose="02040503050406030204" pitchFamily="18" charset="0"/>
              </a:rPr>
              <a:t>Tekstilės pramonė</a:t>
            </a:r>
            <a:r>
              <a:rPr lang="lt-LT" sz="1600" dirty="0">
                <a:solidFill>
                  <a:srgbClr val="002060"/>
                </a:solidFill>
                <a:latin typeface="Cambria" panose="02040503050406030204" pitchFamily="18" charset="0"/>
              </a:rPr>
              <a:t>: naudojami audinių apdorojimui</a:t>
            </a:r>
            <a:r>
              <a:rPr lang="en-US" sz="1600" dirty="0">
                <a:solidFill>
                  <a:srgbClr val="002060"/>
                </a:solidFill>
                <a:latin typeface="Cambria" panose="02040503050406030204" pitchFamily="18" charset="0"/>
              </a:rPr>
              <a:t>.</a:t>
            </a:r>
          </a:p>
          <a:p>
            <a:pPr algn="ctr"/>
            <a:r>
              <a:rPr lang="lt-LT" sz="1600" b="1" dirty="0">
                <a:solidFill>
                  <a:srgbClr val="002060"/>
                </a:solidFill>
                <a:latin typeface="Cambria" panose="02040503050406030204" pitchFamily="18" charset="0"/>
              </a:rPr>
              <a:t>Popieriaus pramonė</a:t>
            </a:r>
            <a:r>
              <a:rPr lang="lt-LT" sz="1600" dirty="0">
                <a:solidFill>
                  <a:srgbClr val="002060"/>
                </a:solidFill>
                <a:latin typeface="Cambria" panose="02040503050406030204" pitchFamily="18" charset="0"/>
              </a:rPr>
              <a:t>: naudojami celiuliozės skaidymui, mažinant energijos ir cheminių medžiagų sąnaudas.</a:t>
            </a:r>
          </a:p>
        </p:txBody>
      </p:sp>
      <p:sp>
        <p:nvSpPr>
          <p:cNvPr id="25" name="Suapvalintas stačiakampis 24"/>
          <p:cNvSpPr/>
          <p:nvPr/>
        </p:nvSpPr>
        <p:spPr>
          <a:xfrm>
            <a:off x="9642032" y="3824586"/>
            <a:ext cx="2441937" cy="30334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Biokatalizė</a:t>
            </a:r>
            <a:r>
              <a:rPr lang="lt-LT" sz="1600" b="1" dirty="0">
                <a:solidFill>
                  <a:srgbClr val="002060"/>
                </a:solidFill>
                <a:latin typeface="Cambria" panose="02040503050406030204" pitchFamily="18" charset="0"/>
              </a:rPr>
              <a:t>: </a:t>
            </a:r>
            <a:r>
              <a:rPr lang="lt-LT" sz="1600" dirty="0" err="1">
                <a:solidFill>
                  <a:srgbClr val="002060"/>
                </a:solidFill>
                <a:latin typeface="Cambria" panose="02040503050406030204" pitchFamily="18" charset="0"/>
              </a:rPr>
              <a:t>mikroorganizm</a:t>
            </a:r>
            <a:r>
              <a:rPr lang="en-US" sz="1600" dirty="0" err="1">
                <a:solidFill>
                  <a:srgbClr val="002060"/>
                </a:solidFill>
                <a:latin typeface="Cambria" panose="02040503050406030204" pitchFamily="18" charset="0"/>
              </a:rPr>
              <a:t>ai</a:t>
            </a:r>
            <a:r>
              <a:rPr lang="lt-LT" sz="1600" dirty="0">
                <a:solidFill>
                  <a:srgbClr val="002060"/>
                </a:solidFill>
                <a:latin typeface="Cambria" panose="02040503050406030204" pitchFamily="18" charset="0"/>
              </a:rPr>
              <a:t> ar </a:t>
            </a:r>
            <a:r>
              <a:rPr lang="lt-LT" sz="1600" dirty="0" err="1">
                <a:solidFill>
                  <a:srgbClr val="002060"/>
                </a:solidFill>
                <a:latin typeface="Cambria" panose="02040503050406030204" pitchFamily="18" charset="0"/>
              </a:rPr>
              <a:t>ferment</a:t>
            </a:r>
            <a:r>
              <a:rPr lang="en-US" sz="1600" dirty="0" err="1">
                <a:solidFill>
                  <a:srgbClr val="002060"/>
                </a:solidFill>
                <a:latin typeface="Cambria" panose="02040503050406030204" pitchFamily="18" charset="0"/>
              </a:rPr>
              <a:t>ai</a:t>
            </a:r>
            <a:r>
              <a:rPr lang="lt-LT" sz="1600" dirty="0">
                <a:solidFill>
                  <a:srgbClr val="002060"/>
                </a:solidFill>
                <a:latin typeface="Cambria" panose="02040503050406030204" pitchFamily="18" charset="0"/>
              </a:rPr>
              <a:t> cheminės</a:t>
            </a:r>
            <a:r>
              <a:rPr lang="en-US" sz="1600" dirty="0">
                <a:solidFill>
                  <a:srgbClr val="002060"/>
                </a:solidFill>
                <a:latin typeface="Cambria" panose="02040503050406030204" pitchFamily="18" charset="0"/>
              </a:rPr>
              <a:t>e</a:t>
            </a:r>
            <a:r>
              <a:rPr lang="lt-LT" sz="1600" dirty="0">
                <a:solidFill>
                  <a:srgbClr val="002060"/>
                </a:solidFill>
                <a:latin typeface="Cambria" panose="02040503050406030204" pitchFamily="18" charset="0"/>
              </a:rPr>
              <a:t> reakcijos</a:t>
            </a:r>
            <a:r>
              <a:rPr lang="en-US" sz="1600" dirty="0">
                <a:solidFill>
                  <a:srgbClr val="002060"/>
                </a:solidFill>
                <a:latin typeface="Cambria" panose="02040503050406030204" pitchFamily="18" charset="0"/>
              </a:rPr>
              <a:t>e</a:t>
            </a:r>
            <a:r>
              <a:rPr lang="lt-LT" sz="1600" dirty="0">
                <a:solidFill>
                  <a:srgbClr val="002060"/>
                </a:solidFill>
                <a:latin typeface="Cambria" panose="02040503050406030204" pitchFamily="18" charset="0"/>
              </a:rPr>
              <a:t> mažina energijos </a:t>
            </a:r>
            <a:r>
              <a:rPr lang="lt-LT" sz="1600" dirty="0" err="1">
                <a:solidFill>
                  <a:srgbClr val="002060"/>
                </a:solidFill>
                <a:latin typeface="Cambria" panose="02040503050406030204" pitchFamily="18" charset="0"/>
              </a:rPr>
              <a:t>sąnaud</a:t>
            </a:r>
            <a:r>
              <a:rPr lang="en-US" sz="1600" dirty="0">
                <a:solidFill>
                  <a:srgbClr val="002060"/>
                </a:solidFill>
                <a:latin typeface="Cambria" panose="02040503050406030204" pitchFamily="18" charset="0"/>
              </a:rPr>
              <a:t>a</a:t>
            </a:r>
            <a:r>
              <a:rPr lang="lt-LT" sz="1600" dirty="0">
                <a:solidFill>
                  <a:srgbClr val="002060"/>
                </a:solidFill>
                <a:latin typeface="Cambria" panose="02040503050406030204" pitchFamily="18" charset="0"/>
              </a:rPr>
              <a:t>s ir aplinkos taršą.</a:t>
            </a:r>
            <a:endParaRPr lang="en-US" sz="1600" dirty="0">
              <a:solidFill>
                <a:srgbClr val="002060"/>
              </a:solidFill>
              <a:latin typeface="Cambria" panose="02040503050406030204" pitchFamily="18" charset="0"/>
            </a:endParaRPr>
          </a:p>
          <a:p>
            <a:pPr algn="ctr"/>
            <a:r>
              <a:rPr lang="lt-LT" sz="1600" b="1" dirty="0">
                <a:solidFill>
                  <a:srgbClr val="002060"/>
                </a:solidFill>
                <a:latin typeface="Cambria" panose="02040503050406030204" pitchFamily="18" charset="0"/>
              </a:rPr>
              <a:t>Žalio</a:t>
            </a:r>
            <a:r>
              <a:rPr lang="en-US" sz="1600" b="1" dirty="0">
                <a:solidFill>
                  <a:srgbClr val="002060"/>
                </a:solidFill>
                <a:latin typeface="Cambria" panose="02040503050406030204" pitchFamily="18" charset="0"/>
              </a:rPr>
              <a:t>j</a:t>
            </a:r>
            <a:r>
              <a:rPr lang="lt-LT" sz="1600" b="1" dirty="0">
                <a:solidFill>
                  <a:srgbClr val="002060"/>
                </a:solidFill>
                <a:latin typeface="Cambria" panose="02040503050406030204" pitchFamily="18" charset="0"/>
              </a:rPr>
              <a:t>i </a:t>
            </a:r>
            <a:r>
              <a:rPr lang="lt-LT" sz="1600" b="1" dirty="0" err="1">
                <a:solidFill>
                  <a:srgbClr val="002060"/>
                </a:solidFill>
                <a:latin typeface="Cambria" panose="02040503050406030204" pitchFamily="18" charset="0"/>
              </a:rPr>
              <a:t>chemij</a:t>
            </a:r>
            <a:r>
              <a:rPr lang="en-US" sz="1600" b="1" dirty="0">
                <a:solidFill>
                  <a:srgbClr val="002060"/>
                </a:solidFill>
                <a:latin typeface="Cambria" panose="02040503050406030204" pitchFamily="18" charset="0"/>
              </a:rPr>
              <a:t>a</a:t>
            </a:r>
            <a:r>
              <a:rPr lang="lt-LT" sz="1600" b="1" dirty="0">
                <a:solidFill>
                  <a:srgbClr val="002060"/>
                </a:solidFill>
                <a:latin typeface="Cambria" panose="02040503050406030204" pitchFamily="18" charset="0"/>
              </a:rPr>
              <a:t>: </a:t>
            </a:r>
            <a:r>
              <a:rPr lang="en-US" sz="1600" dirty="0" err="1">
                <a:solidFill>
                  <a:srgbClr val="002060"/>
                </a:solidFill>
                <a:latin typeface="Cambria" panose="02040503050406030204" pitchFamily="18" charset="0"/>
              </a:rPr>
              <a:t>naudojamos</a:t>
            </a:r>
            <a:r>
              <a:rPr lang="en-US" sz="1600" b="1" dirty="0">
                <a:solidFill>
                  <a:srgbClr val="002060"/>
                </a:solidFill>
                <a:latin typeface="Cambria" panose="02040503050406030204" pitchFamily="18" charset="0"/>
              </a:rPr>
              <a:t> </a:t>
            </a:r>
            <a:r>
              <a:rPr lang="lt-LT" sz="1600" dirty="0">
                <a:solidFill>
                  <a:srgbClr val="002060"/>
                </a:solidFill>
                <a:latin typeface="Cambria" panose="02040503050406030204" pitchFamily="18" charset="0"/>
              </a:rPr>
              <a:t>biologiškai skaidomos cheminės medžiagos</a:t>
            </a:r>
            <a:r>
              <a:rPr lang="en-US" sz="1600" dirty="0">
                <a:solidFill>
                  <a:srgbClr val="002060"/>
                </a:solidFill>
                <a:latin typeface="Cambria" panose="02040503050406030204" pitchFamily="18" charset="0"/>
              </a:rPr>
              <a:t>.</a:t>
            </a:r>
            <a:endParaRPr lang="lt-LT" sz="1600" dirty="0">
              <a:solidFill>
                <a:srgbClr val="002060"/>
              </a:solidFill>
              <a:latin typeface="Cambria" panose="02040503050406030204" pitchFamily="18" charset="0"/>
            </a:endParaRPr>
          </a:p>
        </p:txBody>
      </p:sp>
      <p:sp>
        <p:nvSpPr>
          <p:cNvPr id="26" name="Rodyklė žemyn 25"/>
          <p:cNvSpPr/>
          <p:nvPr/>
        </p:nvSpPr>
        <p:spPr>
          <a:xfrm>
            <a:off x="1516719" y="3439799"/>
            <a:ext cx="484632" cy="55558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830716" y="3397278"/>
            <a:ext cx="484632" cy="55558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617819" y="3489269"/>
            <a:ext cx="484632" cy="55558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881069" y="3397278"/>
            <a:ext cx="484632" cy="55558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Suapvalintas stačiakampis 9"/>
          <p:cNvSpPr/>
          <p:nvPr/>
        </p:nvSpPr>
        <p:spPr>
          <a:xfrm>
            <a:off x="1238359" y="933949"/>
            <a:ext cx="10209003" cy="13896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Tai biotechnologijos šaka, apima</a:t>
            </a:r>
            <a:r>
              <a:rPr lang="en-US" sz="2000" dirty="0" err="1">
                <a:solidFill>
                  <a:srgbClr val="002060"/>
                </a:solidFill>
                <a:latin typeface="Cambria" panose="02040503050406030204" pitchFamily="18" charset="0"/>
              </a:rPr>
              <a:t>nti</a:t>
            </a:r>
            <a:r>
              <a:rPr lang="lt-LT" sz="2000" dirty="0">
                <a:solidFill>
                  <a:srgbClr val="002060"/>
                </a:solidFill>
                <a:latin typeface="Cambria" panose="02040503050406030204" pitchFamily="18" charset="0"/>
              </a:rPr>
              <a:t> draugiškų aplinkai biotechnologinių metodų ir mikroorganizmų naudojimą, siekiant sukurti tvarius produktus ir procesus. Ji padeda mažinti pramonės priklausomybę nuo naftos produktų</a:t>
            </a:r>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bei</a:t>
            </a:r>
            <a:r>
              <a:rPr lang="lt-LT" sz="2000" dirty="0">
                <a:solidFill>
                  <a:srgbClr val="002060"/>
                </a:solidFill>
                <a:latin typeface="Cambria" panose="02040503050406030204" pitchFamily="18" charset="0"/>
              </a:rPr>
              <a:t> anglies dioksido emisijas </a:t>
            </a:r>
            <a:r>
              <a:rPr lang="en-US" sz="2000" dirty="0" err="1">
                <a:solidFill>
                  <a:srgbClr val="002060"/>
                </a:solidFill>
                <a:latin typeface="Cambria" panose="02040503050406030204" pitchFamily="18" charset="0"/>
              </a:rPr>
              <a:t>ir</a:t>
            </a:r>
            <a:r>
              <a:rPr lang="lt-LT" sz="2000" dirty="0">
                <a:solidFill>
                  <a:srgbClr val="002060"/>
                </a:solidFill>
                <a:latin typeface="Cambria" panose="02040503050406030204" pitchFamily="18" charset="0"/>
              </a:rPr>
              <a:t> skatina žaliųjų technologijų plėtrą. Baltosios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sp>
        <p:nvSpPr>
          <p:cNvPr id="3" name="Stačiakampis 2"/>
          <p:cNvSpPr/>
          <p:nvPr/>
        </p:nvSpPr>
        <p:spPr>
          <a:xfrm>
            <a:off x="781744" y="2876566"/>
            <a:ext cx="1485920" cy="369332"/>
          </a:xfrm>
          <a:prstGeom prst="rect">
            <a:avLst/>
          </a:prstGeom>
        </p:spPr>
        <p:txBody>
          <a:bodyPr wrap="none">
            <a:spAutoFit/>
          </a:bodyPr>
          <a:lstStyle/>
          <a:p>
            <a:r>
              <a:rPr lang="lt-LT" dirty="0"/>
              <a:t>        </a:t>
            </a:r>
            <a:r>
              <a:rPr lang="lt-LT" dirty="0">
                <a:solidFill>
                  <a:srgbClr val="002060"/>
                </a:solidFill>
                <a:latin typeface="Cambria" panose="02040503050406030204" pitchFamily="18" charset="0"/>
              </a:rPr>
              <a:t>Biokuras</a:t>
            </a:r>
          </a:p>
        </p:txBody>
      </p:sp>
      <p:sp>
        <p:nvSpPr>
          <p:cNvPr id="4" name="Stačiakampis 3"/>
          <p:cNvSpPr/>
          <p:nvPr/>
        </p:nvSpPr>
        <p:spPr>
          <a:xfrm>
            <a:off x="4341481" y="2876566"/>
            <a:ext cx="1353191" cy="369332"/>
          </a:xfrm>
          <a:prstGeom prst="rect">
            <a:avLst/>
          </a:prstGeom>
        </p:spPr>
        <p:txBody>
          <a:bodyPr wrap="none">
            <a:spAutoFit/>
          </a:bodyPr>
          <a:lstStyle/>
          <a:p>
            <a:r>
              <a:rPr lang="lt-LT" dirty="0" err="1">
                <a:solidFill>
                  <a:srgbClr val="002060"/>
                </a:solidFill>
                <a:latin typeface="Cambria" panose="02040503050406030204" pitchFamily="18" charset="0"/>
                <a:hlinkClick r:id="rId2"/>
              </a:rPr>
              <a:t>Bioplastikai</a:t>
            </a:r>
            <a:endParaRPr lang="lt-LT" dirty="0">
              <a:solidFill>
                <a:srgbClr val="002060"/>
              </a:solidFill>
              <a:latin typeface="Cambria" panose="02040503050406030204" pitchFamily="18" charset="0"/>
            </a:endParaRPr>
          </a:p>
        </p:txBody>
      </p:sp>
      <p:sp>
        <p:nvSpPr>
          <p:cNvPr id="30" name="TextBox 29">
            <a:extLst>
              <a:ext uri="{FF2B5EF4-FFF2-40B4-BE49-F238E27FC236}">
                <a16:creationId xmlns:a16="http://schemas.microsoft.com/office/drawing/2014/main" id="{9AF0BE36-000D-484F-84EF-979BC7C80830}"/>
              </a:ext>
            </a:extLst>
          </p:cNvPr>
          <p:cNvSpPr txBox="1"/>
          <p:nvPr/>
        </p:nvSpPr>
        <p:spPr>
          <a:xfrm>
            <a:off x="6923931" y="2750948"/>
            <a:ext cx="2274957" cy="646331"/>
          </a:xfrm>
          <a:prstGeom prst="rect">
            <a:avLst/>
          </a:prstGeom>
          <a:noFill/>
        </p:spPr>
        <p:txBody>
          <a:bodyPr wrap="square">
            <a:spAutoFit/>
          </a:bodyPr>
          <a:lstStyle/>
          <a:p>
            <a:pPr algn="ctr"/>
            <a:r>
              <a:rPr lang="lt-LT" dirty="0">
                <a:solidFill>
                  <a:srgbClr val="002060"/>
                </a:solidFill>
                <a:latin typeface="Cambria" panose="02040503050406030204" pitchFamily="18" charset="0"/>
              </a:rPr>
              <a:t>Fermentai pramonėje</a:t>
            </a:r>
          </a:p>
        </p:txBody>
      </p:sp>
      <p:pic>
        <p:nvPicPr>
          <p:cNvPr id="5" name="Paveikslėlis 4"/>
          <p:cNvPicPr>
            <a:picLocks noChangeAspect="1"/>
          </p:cNvPicPr>
          <p:nvPr/>
        </p:nvPicPr>
        <p:blipFill>
          <a:blip r:embed="rId3"/>
          <a:stretch>
            <a:fillRect/>
          </a:stretch>
        </p:blipFill>
        <p:spPr>
          <a:xfrm>
            <a:off x="397658" y="77460"/>
            <a:ext cx="840701" cy="856489"/>
          </a:xfrm>
          <a:prstGeom prst="rect">
            <a:avLst/>
          </a:prstGeom>
        </p:spPr>
      </p:pic>
    </p:spTree>
    <p:extLst>
      <p:ext uri="{BB962C8B-B14F-4D97-AF65-F5344CB8AC3E}">
        <p14:creationId xmlns:p14="http://schemas.microsoft.com/office/powerpoint/2010/main" val="273047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90240" y="64657"/>
            <a:ext cx="10515600" cy="1058839"/>
          </a:xfrm>
          <a:solidFill>
            <a:schemeClr val="bg1">
              <a:lumMod val="85000"/>
            </a:schemeClr>
          </a:solidFill>
        </p:spPr>
        <p:txBody>
          <a:bodyPr>
            <a:normAutofit/>
          </a:bodyPr>
          <a:lstStyle/>
          <a:p>
            <a:r>
              <a:rPr lang="lt-LT" dirty="0">
                <a:solidFill>
                  <a:schemeClr val="bg1"/>
                </a:solidFill>
                <a:latin typeface="Cambria" panose="02040503050406030204" pitchFamily="18" charset="0"/>
              </a:rPr>
              <a:t>Pavyzdys: </a:t>
            </a:r>
            <a:r>
              <a:rPr lang="lt-LT" dirty="0" err="1">
                <a:solidFill>
                  <a:schemeClr val="bg1"/>
                </a:solidFill>
                <a:latin typeface="Cambria" panose="02040503050406030204" pitchFamily="18" charset="0"/>
              </a:rPr>
              <a:t>bioplastiko</a:t>
            </a:r>
            <a:r>
              <a:rPr lang="lt-LT" dirty="0">
                <a:solidFill>
                  <a:schemeClr val="bg1"/>
                </a:solidFill>
                <a:latin typeface="Cambria" panose="02040503050406030204" pitchFamily="18" charset="0"/>
              </a:rPr>
              <a:t> gamyba</a:t>
            </a:r>
            <a:endParaRPr lang="lt-LT" dirty="0">
              <a:solidFill>
                <a:schemeClr val="bg1"/>
              </a:solidFill>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sz="half" idx="1"/>
          </p:nvPr>
        </p:nvSpPr>
        <p:spPr>
          <a:xfrm>
            <a:off x="127321" y="1377387"/>
            <a:ext cx="6169307" cy="5578997"/>
          </a:xfrm>
        </p:spPr>
        <p:txBody>
          <a:bodyPr>
            <a:noAutofit/>
          </a:bodyPr>
          <a:lstStyle/>
          <a:p>
            <a:pPr marL="0" indent="0">
              <a:buNone/>
            </a:pPr>
            <a:r>
              <a:rPr lang="lt-LT" sz="2000" b="1" dirty="0" err="1">
                <a:solidFill>
                  <a:srgbClr val="002060"/>
                </a:solidFill>
                <a:latin typeface="Cambria" panose="02040503050406030204" pitchFamily="18" charset="0"/>
              </a:rPr>
              <a:t>Polilaktinė</a:t>
            </a:r>
            <a:r>
              <a:rPr lang="lt-LT" sz="2000" b="1" dirty="0">
                <a:solidFill>
                  <a:srgbClr val="002060"/>
                </a:solidFill>
                <a:latin typeface="Cambria" panose="02040503050406030204" pitchFamily="18" charset="0"/>
              </a:rPr>
              <a:t> rūgštis (PLA)</a:t>
            </a:r>
            <a:r>
              <a:rPr lang="lt-LT" sz="2000" dirty="0">
                <a:solidFill>
                  <a:srgbClr val="002060"/>
                </a:solidFill>
                <a:latin typeface="Cambria" panose="02040503050406030204" pitchFamily="18" charset="0"/>
              </a:rPr>
              <a:t>:</a:t>
            </a:r>
          </a:p>
          <a:p>
            <a:pPr>
              <a:buFont typeface="+mj-lt"/>
              <a:buAutoNum type="arabicPeriod"/>
            </a:pPr>
            <a:r>
              <a:rPr lang="lt-LT" sz="2000" b="1" dirty="0">
                <a:solidFill>
                  <a:srgbClr val="002060"/>
                </a:solidFill>
                <a:latin typeface="Cambria" panose="02040503050406030204" pitchFamily="18" charset="0"/>
              </a:rPr>
              <a:t> Žaliavos</a:t>
            </a:r>
            <a:r>
              <a:rPr lang="lt-LT" sz="2000" dirty="0">
                <a:solidFill>
                  <a:srgbClr val="002060"/>
                </a:solidFill>
                <a:latin typeface="Cambria" panose="02040503050406030204" pitchFamily="18" charset="0"/>
              </a:rPr>
              <a:t>:</a:t>
            </a:r>
          </a:p>
          <a:p>
            <a:pPr marL="0" indent="0">
              <a:spcBef>
                <a:spcPts val="0"/>
              </a:spcBef>
              <a:buNone/>
            </a:pPr>
            <a:r>
              <a:rPr lang="lt-LT" sz="2000" dirty="0">
                <a:solidFill>
                  <a:srgbClr val="002060"/>
                </a:solidFill>
                <a:latin typeface="Cambria" panose="02040503050406030204" pitchFamily="18" charset="0"/>
              </a:rPr>
              <a:t>PLA gaminamas iš kukurūzų/cukranendrių ar </a:t>
            </a:r>
            <a:r>
              <a:rPr lang="lt-LT" sz="2000" dirty="0" err="1">
                <a:solidFill>
                  <a:srgbClr val="002060"/>
                </a:solidFill>
                <a:latin typeface="Cambria" panose="02040503050406030204" pitchFamily="18" charset="0"/>
              </a:rPr>
              <a:t>planktoninių</a:t>
            </a:r>
            <a:r>
              <a:rPr lang="lt-LT" sz="2000" dirty="0">
                <a:solidFill>
                  <a:srgbClr val="002060"/>
                </a:solidFill>
                <a:latin typeface="Cambria" panose="02040503050406030204" pitchFamily="18" charset="0"/>
              </a:rPr>
              <a:t> </a:t>
            </a:r>
            <a:r>
              <a:rPr lang="lt-LT" sz="2000" dirty="0" err="1">
                <a:solidFill>
                  <a:srgbClr val="002060"/>
                </a:solidFill>
                <a:latin typeface="Cambria" panose="02040503050406030204" pitchFamily="18" charset="0"/>
              </a:rPr>
              <a:t>mikrodumblių</a:t>
            </a:r>
            <a:r>
              <a:rPr lang="lt-LT" sz="2000" dirty="0">
                <a:solidFill>
                  <a:srgbClr val="002060"/>
                </a:solidFill>
                <a:latin typeface="Cambria" panose="02040503050406030204" pitchFamily="18" charset="0"/>
              </a:rPr>
              <a:t> fermentuoto cukraus.</a:t>
            </a:r>
          </a:p>
          <a:p>
            <a:pPr marL="0" indent="0">
              <a:buNone/>
            </a:pPr>
            <a:r>
              <a:rPr lang="lt-LT" sz="2000" b="1" dirty="0">
                <a:solidFill>
                  <a:srgbClr val="002060"/>
                </a:solidFill>
                <a:latin typeface="Cambria" panose="02040503050406030204" pitchFamily="18" charset="0"/>
              </a:rPr>
              <a:t>2. Gamybos procesas</a:t>
            </a:r>
            <a:r>
              <a:rPr lang="lt-LT" sz="2000" dirty="0">
                <a:solidFill>
                  <a:srgbClr val="002060"/>
                </a:solidFill>
                <a:latin typeface="Cambria" panose="02040503050406030204" pitchFamily="18" charset="0"/>
              </a:rPr>
              <a:t>:</a:t>
            </a:r>
          </a:p>
          <a:p>
            <a:pPr marL="0" indent="0">
              <a:spcBef>
                <a:spcPts val="0"/>
              </a:spcBef>
              <a:buNone/>
            </a:pPr>
            <a:r>
              <a:rPr lang="lt-LT" sz="2000" dirty="0">
                <a:solidFill>
                  <a:srgbClr val="002060"/>
                </a:solidFill>
                <a:latin typeface="Cambria" panose="02040503050406030204" pitchFamily="18" charset="0"/>
              </a:rPr>
              <a:t>Mikroorganizmai fermentuodami cukrų, gamina pieno rūgštį. Pieno rūgštis </a:t>
            </a:r>
            <a:r>
              <a:rPr lang="lt-LT" sz="2000" dirty="0" err="1">
                <a:solidFill>
                  <a:srgbClr val="002060"/>
                </a:solidFill>
                <a:latin typeface="Cambria" panose="02040503050406030204" pitchFamily="18" charset="0"/>
              </a:rPr>
              <a:t>polimerizuojama</a:t>
            </a:r>
            <a:r>
              <a:rPr lang="lt-LT" sz="2000" dirty="0">
                <a:solidFill>
                  <a:srgbClr val="002060"/>
                </a:solidFill>
                <a:latin typeface="Cambria" panose="02040503050406030204" pitchFamily="18" charset="0"/>
              </a:rPr>
              <a:t>, susidaro PLA – biologiškai skaidus plastikas.</a:t>
            </a:r>
          </a:p>
          <a:p>
            <a:pPr marL="0" indent="0">
              <a:buNone/>
            </a:pPr>
            <a:r>
              <a:rPr lang="lt-LT" sz="2000" b="1" dirty="0">
                <a:solidFill>
                  <a:srgbClr val="002060"/>
                </a:solidFill>
                <a:latin typeface="Cambria" panose="02040503050406030204" pitchFamily="18" charset="0"/>
              </a:rPr>
              <a:t>3. Taikymas</a:t>
            </a:r>
            <a:r>
              <a:rPr lang="lt-LT" sz="2000" dirty="0">
                <a:solidFill>
                  <a:srgbClr val="002060"/>
                </a:solidFill>
                <a:latin typeface="Cambria" panose="02040503050406030204" pitchFamily="18" charset="0"/>
              </a:rPr>
              <a:t>:</a:t>
            </a:r>
          </a:p>
          <a:p>
            <a:pPr marL="0" indent="0">
              <a:spcBef>
                <a:spcPts val="0"/>
              </a:spcBef>
              <a:buNone/>
            </a:pPr>
            <a:r>
              <a:rPr lang="lt-LT" sz="2000" dirty="0">
                <a:solidFill>
                  <a:srgbClr val="002060"/>
                </a:solidFill>
                <a:latin typeface="Cambria" panose="02040503050406030204" pitchFamily="18" charset="0"/>
              </a:rPr>
              <a:t>PLA naudojamas pakuočių, vienkartinių indų, medicinos prietaisų ir kt. gamyboje.</a:t>
            </a:r>
          </a:p>
          <a:p>
            <a:pPr marL="0" indent="0">
              <a:buNone/>
            </a:pPr>
            <a:r>
              <a:rPr lang="lt-LT" sz="2000" b="1" dirty="0">
                <a:solidFill>
                  <a:srgbClr val="002060"/>
                </a:solidFill>
                <a:latin typeface="Cambria" panose="02040503050406030204" pitchFamily="18" charset="0"/>
              </a:rPr>
              <a:t>4. </a:t>
            </a:r>
            <a:r>
              <a:rPr lang="lt-LT" sz="2000" b="1" dirty="0" err="1">
                <a:solidFill>
                  <a:srgbClr val="002060"/>
                </a:solidFill>
                <a:latin typeface="Cambria" panose="02040503050406030204" pitchFamily="18" charset="0"/>
              </a:rPr>
              <a:t>Privalumai</a:t>
            </a:r>
            <a:r>
              <a:rPr lang="lt-LT" sz="2000" dirty="0">
                <a:solidFill>
                  <a:srgbClr val="002060"/>
                </a:solidFill>
                <a:latin typeface="Cambria" panose="02040503050406030204" pitchFamily="18" charset="0"/>
              </a:rPr>
              <a:t>:</a:t>
            </a:r>
          </a:p>
          <a:p>
            <a:pPr marL="0" indent="0">
              <a:spcBef>
                <a:spcPts val="0"/>
              </a:spcBef>
              <a:buNone/>
            </a:pPr>
            <a:r>
              <a:rPr lang="lt-LT" sz="2000" dirty="0">
                <a:solidFill>
                  <a:srgbClr val="002060"/>
                </a:solidFill>
                <a:latin typeface="Cambria" panose="02040503050406030204" pitchFamily="18" charset="0"/>
              </a:rPr>
              <a:t>PLA yra biologiškai skaidus, todėl mažiau</a:t>
            </a:r>
          </a:p>
          <a:p>
            <a:pPr marL="0" indent="0">
              <a:spcBef>
                <a:spcPts val="0"/>
              </a:spcBef>
              <a:buNone/>
            </a:pPr>
            <a:r>
              <a:rPr lang="lt-LT" sz="2000" dirty="0">
                <a:solidFill>
                  <a:srgbClr val="002060"/>
                </a:solidFill>
                <a:latin typeface="Cambria" panose="02040503050406030204" pitchFamily="18" charset="0"/>
              </a:rPr>
              <a:t>teršia aplinką nei tradiciniai plastikai. </a:t>
            </a:r>
          </a:p>
          <a:p>
            <a:pPr marL="0" indent="0">
              <a:spcBef>
                <a:spcPts val="0"/>
              </a:spcBef>
              <a:buNone/>
            </a:pPr>
            <a:r>
              <a:rPr lang="lt-LT" sz="2000" dirty="0">
                <a:solidFill>
                  <a:srgbClr val="002060"/>
                </a:solidFill>
                <a:latin typeface="Cambria" panose="02040503050406030204" pitchFamily="18" charset="0"/>
              </a:rPr>
              <a:t>Gamyba iš atsinaujinančių išteklių mažina</a:t>
            </a:r>
          </a:p>
          <a:p>
            <a:pPr marL="0" indent="0">
              <a:spcBef>
                <a:spcPts val="0"/>
              </a:spcBef>
              <a:buNone/>
            </a:pPr>
            <a:r>
              <a:rPr lang="lt-LT" sz="2000" dirty="0">
                <a:solidFill>
                  <a:srgbClr val="002060"/>
                </a:solidFill>
                <a:latin typeface="Cambria" panose="02040503050406030204" pitchFamily="18" charset="0"/>
              </a:rPr>
              <a:t>priklausomybę nuo naftos produktų.</a:t>
            </a:r>
          </a:p>
        </p:txBody>
      </p:sp>
      <p:sp>
        <p:nvSpPr>
          <p:cNvPr id="7" name="Suapvalintas stačiakampis 6"/>
          <p:cNvSpPr/>
          <p:nvPr/>
        </p:nvSpPr>
        <p:spPr>
          <a:xfrm>
            <a:off x="4988689" y="4513375"/>
            <a:ext cx="7017152" cy="224624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C00000"/>
                </a:solidFill>
                <a:latin typeface="Cambria" panose="02040503050406030204" pitchFamily="18" charset="0"/>
              </a:rPr>
              <a:t>Technologijų plėtra: </a:t>
            </a:r>
            <a:r>
              <a:rPr lang="lt-LT" dirty="0">
                <a:solidFill>
                  <a:srgbClr val="002060"/>
                </a:solidFill>
                <a:latin typeface="Cambria" panose="02040503050406030204" pitchFamily="18" charset="0"/>
              </a:rPr>
              <a:t>nuolatos tobulinti ir plėtoti naujas technologijas, kurios leistų efektyviai panaudoti biologinius procesus pramonėje.</a:t>
            </a:r>
          </a:p>
          <a:p>
            <a:pPr algn="just"/>
            <a:r>
              <a:rPr lang="lt-LT" dirty="0">
                <a:solidFill>
                  <a:srgbClr val="C00000"/>
                </a:solidFill>
                <a:latin typeface="Cambria" panose="02040503050406030204" pitchFamily="18" charset="0"/>
              </a:rPr>
              <a:t>Ekonominiai barjerai: </a:t>
            </a:r>
            <a:r>
              <a:rPr lang="lt-LT" dirty="0">
                <a:solidFill>
                  <a:srgbClr val="002060"/>
                </a:solidFill>
                <a:latin typeface="Cambria" panose="02040503050406030204" pitchFamily="18" charset="0"/>
              </a:rPr>
              <a:t>pradinių investicijų poreikis ir naujų technologijų įdiegimo kaštai gali būti dideli.</a:t>
            </a:r>
          </a:p>
          <a:p>
            <a:pPr algn="just"/>
            <a:r>
              <a:rPr lang="lt-LT" dirty="0">
                <a:solidFill>
                  <a:srgbClr val="C00000"/>
                </a:solidFill>
                <a:latin typeface="Cambria" panose="02040503050406030204" pitchFamily="18" charset="0"/>
              </a:rPr>
              <a:t>Reguliavimas ir standartai: </a:t>
            </a:r>
            <a:r>
              <a:rPr lang="lt-LT" dirty="0">
                <a:solidFill>
                  <a:srgbClr val="002060"/>
                </a:solidFill>
                <a:latin typeface="Cambria" panose="02040503050406030204" pitchFamily="18" charset="0"/>
              </a:rPr>
              <a:t>sukurti tinkamus reguliavimo mechanizmus ir standartus, kad būtų užtikrinta naujų biotechnologijų sauga ir efektyvumas.</a:t>
            </a:r>
          </a:p>
        </p:txBody>
      </p:sp>
      <p:pic>
        <p:nvPicPr>
          <p:cNvPr id="4" name="Paveikslėlis 3"/>
          <p:cNvPicPr>
            <a:picLocks noChangeAspect="1"/>
          </p:cNvPicPr>
          <p:nvPr/>
        </p:nvPicPr>
        <p:blipFill>
          <a:blip r:embed="rId2"/>
          <a:stretch>
            <a:fillRect/>
          </a:stretch>
        </p:blipFill>
        <p:spPr>
          <a:xfrm>
            <a:off x="235237" y="64657"/>
            <a:ext cx="841321" cy="853514"/>
          </a:xfrm>
          <a:prstGeom prst="rect">
            <a:avLst/>
          </a:prstGeom>
        </p:spPr>
      </p:pic>
      <p:pic>
        <p:nvPicPr>
          <p:cNvPr id="6" name="Paveikslėlis 5"/>
          <p:cNvPicPr>
            <a:picLocks noChangeAspect="1"/>
          </p:cNvPicPr>
          <p:nvPr/>
        </p:nvPicPr>
        <p:blipFill>
          <a:blip r:embed="rId3"/>
          <a:stretch>
            <a:fillRect/>
          </a:stretch>
        </p:blipFill>
        <p:spPr>
          <a:xfrm>
            <a:off x="6168341" y="890010"/>
            <a:ext cx="5837499" cy="3496419"/>
          </a:xfrm>
          <a:prstGeom prst="rect">
            <a:avLst/>
          </a:prstGeom>
        </p:spPr>
      </p:pic>
    </p:spTree>
    <p:extLst>
      <p:ext uri="{BB962C8B-B14F-4D97-AF65-F5344CB8AC3E}">
        <p14:creationId xmlns:p14="http://schemas.microsoft.com/office/powerpoint/2010/main" val="345110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42999" y="-27321"/>
            <a:ext cx="11440970" cy="1137998"/>
          </a:xfrm>
        </p:spPr>
        <p:txBody>
          <a:bodyPr>
            <a:normAutofit/>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a:t>
            </a:r>
            <a:r>
              <a:rPr lang="lt-LT" dirty="0">
                <a:solidFill>
                  <a:schemeClr val="tx1">
                    <a:lumMod val="65000"/>
                    <a:lumOff val="35000"/>
                  </a:schemeClr>
                </a:solidFill>
                <a:latin typeface="Cambria" panose="02040503050406030204" pitchFamily="18" charset="0"/>
              </a:rPr>
              <a:t>Pilkoji (aplinkos) biotechnologija</a:t>
            </a:r>
            <a:endParaRPr lang="lt-LT" dirty="0">
              <a:solidFill>
                <a:schemeClr val="tx1">
                  <a:lumMod val="65000"/>
                  <a:lumOff val="35000"/>
                </a:schemeClr>
              </a:solidFill>
            </a:endParaRPr>
          </a:p>
        </p:txBody>
      </p:sp>
      <p:sp>
        <p:nvSpPr>
          <p:cNvPr id="17" name="Ovalas 16"/>
          <p:cNvSpPr/>
          <p:nvPr/>
        </p:nvSpPr>
        <p:spPr>
          <a:xfrm>
            <a:off x="813046" y="2145492"/>
            <a:ext cx="1635824" cy="1567524"/>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4225723" y="2145494"/>
            <a:ext cx="1669718" cy="156752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9" name="Ovalas 18"/>
          <p:cNvSpPr/>
          <p:nvPr/>
        </p:nvSpPr>
        <p:spPr>
          <a:xfrm>
            <a:off x="7330222" y="2150783"/>
            <a:ext cx="1628583" cy="156752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0" name="Ovalas 19"/>
          <p:cNvSpPr/>
          <p:nvPr/>
        </p:nvSpPr>
        <p:spPr>
          <a:xfrm>
            <a:off x="10070397" y="2138243"/>
            <a:ext cx="1562159" cy="156752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143842" y="3738818"/>
            <a:ext cx="3230386" cy="311918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Naftos teršalų valymas</a:t>
            </a:r>
            <a:r>
              <a:rPr lang="lt-LT" dirty="0">
                <a:solidFill>
                  <a:srgbClr val="002060"/>
                </a:solidFill>
                <a:latin typeface="Cambria" panose="02040503050406030204" pitchFamily="18" charset="0"/>
              </a:rPr>
              <a:t>:, naftos produktais užteršto dirvožemio ir vandens valymas mikroorganizmų pagalba.</a:t>
            </a:r>
          </a:p>
          <a:p>
            <a:pPr algn="ctr"/>
            <a:r>
              <a:rPr lang="lt-LT" b="1" dirty="0">
                <a:solidFill>
                  <a:srgbClr val="002060"/>
                </a:solidFill>
                <a:latin typeface="Cambria" panose="02040503050406030204" pitchFamily="18" charset="0"/>
              </a:rPr>
              <a:t>Sunkiųjų metalų valymas</a:t>
            </a:r>
            <a:r>
              <a:rPr lang="lt-LT" dirty="0">
                <a:solidFill>
                  <a:srgbClr val="002060"/>
                </a:solidFill>
                <a:latin typeface="Cambria" panose="02040503050406030204" pitchFamily="18" charset="0"/>
              </a:rPr>
              <a:t>: augalų ir mikroorganizmų naudojimas sunkiųjų metalų (švino, kadmio ar gyvsidabrio) surinkimui ir neutralizavimui.</a:t>
            </a:r>
          </a:p>
        </p:txBody>
      </p:sp>
      <p:sp>
        <p:nvSpPr>
          <p:cNvPr id="21" name="TextBox 20"/>
          <p:cNvSpPr txBox="1"/>
          <p:nvPr/>
        </p:nvSpPr>
        <p:spPr>
          <a:xfrm>
            <a:off x="10185966" y="2737338"/>
            <a:ext cx="1658458" cy="369332"/>
          </a:xfrm>
          <a:prstGeom prst="rect">
            <a:avLst/>
          </a:prstGeom>
          <a:noFill/>
        </p:spPr>
        <p:txBody>
          <a:bodyPr wrap="square" rtlCol="0">
            <a:spAutoFit/>
          </a:bodyPr>
          <a:lstStyle/>
          <a:p>
            <a:r>
              <a:rPr lang="lt-LT" dirty="0">
                <a:solidFill>
                  <a:srgbClr val="002060"/>
                </a:solidFill>
                <a:latin typeface="Cambria" panose="02040503050406030204" pitchFamily="18" charset="0"/>
              </a:rPr>
              <a:t>Oro valymas</a:t>
            </a:r>
          </a:p>
        </p:txBody>
      </p:sp>
      <p:sp>
        <p:nvSpPr>
          <p:cNvPr id="23" name="Suapvalintas stačiakampis 22"/>
          <p:cNvSpPr/>
          <p:nvPr/>
        </p:nvSpPr>
        <p:spPr>
          <a:xfrm>
            <a:off x="3508823" y="3705765"/>
            <a:ext cx="3043358" cy="315194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Biologiniai filtrai</a:t>
            </a:r>
            <a:r>
              <a:rPr lang="lt-LT" dirty="0">
                <a:solidFill>
                  <a:srgbClr val="002060"/>
                </a:solidFill>
                <a:latin typeface="Cambria" panose="02040503050406030204" pitchFamily="18" charset="0"/>
              </a:rPr>
              <a:t>: šalinant teršalus ir organines medžiagas naudojami mikroorganizmai.</a:t>
            </a:r>
          </a:p>
          <a:p>
            <a:pPr algn="ctr"/>
            <a:r>
              <a:rPr lang="lt-LT" b="1" dirty="0" err="1">
                <a:solidFill>
                  <a:srgbClr val="002060"/>
                </a:solidFill>
                <a:latin typeface="Cambria" panose="02040503050406030204" pitchFamily="18" charset="0"/>
              </a:rPr>
              <a:t>Fitoremediacija</a:t>
            </a:r>
            <a:r>
              <a:rPr lang="lt-LT" dirty="0">
                <a:solidFill>
                  <a:srgbClr val="002060"/>
                </a:solidFill>
                <a:latin typeface="Cambria" panose="02040503050406030204" pitchFamily="18" charset="0"/>
              </a:rPr>
              <a:t>: augalų naudojimas vandens valymui, šalinant teršalus ir sunkiuosius metalus iš vandens telkinių. </a:t>
            </a:r>
          </a:p>
        </p:txBody>
      </p:sp>
      <p:sp>
        <p:nvSpPr>
          <p:cNvPr id="24" name="Suapvalintas stačiakampis 23"/>
          <p:cNvSpPr/>
          <p:nvPr/>
        </p:nvSpPr>
        <p:spPr>
          <a:xfrm>
            <a:off x="6686776" y="3705765"/>
            <a:ext cx="2827614" cy="315194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Mikrobiologinis valymas</a:t>
            </a:r>
            <a:r>
              <a:rPr lang="lt-LT" sz="1600" dirty="0">
                <a:solidFill>
                  <a:srgbClr val="002060"/>
                </a:solidFill>
                <a:latin typeface="Cambria" panose="02040503050406030204" pitchFamily="18" charset="0"/>
              </a:rPr>
              <a:t>: mikroorganizmų naudojimas dirvožemio užterštumui mažinti;</a:t>
            </a:r>
          </a:p>
          <a:p>
            <a:pPr algn="ctr"/>
            <a:r>
              <a:rPr lang="lt-LT" sz="1600" b="1" dirty="0">
                <a:solidFill>
                  <a:srgbClr val="002060"/>
                </a:solidFill>
                <a:latin typeface="Cambria" panose="02040503050406030204" pitchFamily="18" charset="0"/>
              </a:rPr>
              <a:t>Biologinis dirvožemio stabilizavimas</a:t>
            </a:r>
            <a:r>
              <a:rPr lang="lt-LT" sz="1600" dirty="0">
                <a:solidFill>
                  <a:srgbClr val="002060"/>
                </a:solidFill>
                <a:latin typeface="Cambria" panose="02040503050406030204" pitchFamily="18" charset="0"/>
              </a:rPr>
              <a:t>: augalų ir mikroorganizmų naudojimas dirvožemio struktūros gerinimui, erozijos mažinimui, dirvožemio kokybės pagerinti </a:t>
            </a:r>
          </a:p>
        </p:txBody>
      </p:sp>
      <p:sp>
        <p:nvSpPr>
          <p:cNvPr id="25" name="Suapvalintas stačiakampis 24"/>
          <p:cNvSpPr/>
          <p:nvPr/>
        </p:nvSpPr>
        <p:spPr>
          <a:xfrm>
            <a:off x="9642032" y="3713016"/>
            <a:ext cx="2441937" cy="314498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rgbClr val="002060"/>
                </a:solidFill>
                <a:latin typeface="Cambria" panose="02040503050406030204" pitchFamily="18" charset="0"/>
              </a:rPr>
              <a:t>Biologiniai filtrai: </a:t>
            </a:r>
            <a:r>
              <a:rPr lang="lt-LT" dirty="0">
                <a:solidFill>
                  <a:srgbClr val="002060"/>
                </a:solidFill>
                <a:latin typeface="Cambria" panose="02040503050406030204" pitchFamily="18" charset="0"/>
              </a:rPr>
              <a:t>mikroorganizmų naudojamas oro teršalų, šalinimui.</a:t>
            </a:r>
          </a:p>
          <a:p>
            <a:pPr algn="ctr"/>
            <a:r>
              <a:rPr lang="lt-LT" b="1" dirty="0">
                <a:solidFill>
                  <a:srgbClr val="002060"/>
                </a:solidFill>
                <a:latin typeface="Cambria" panose="02040503050406030204" pitchFamily="18" charset="0"/>
              </a:rPr>
              <a:t>Augalų naudojimas: </a:t>
            </a:r>
            <a:r>
              <a:rPr lang="lt-LT" dirty="0">
                <a:solidFill>
                  <a:srgbClr val="002060"/>
                </a:solidFill>
                <a:latin typeface="Cambria" panose="02040503050406030204" pitchFamily="18" charset="0"/>
              </a:rPr>
              <a:t>augalai sugeria teršalus ir anglies dioksidą, gerindami oro kokybę.</a:t>
            </a:r>
          </a:p>
        </p:txBody>
      </p:sp>
      <p:sp>
        <p:nvSpPr>
          <p:cNvPr id="26" name="Rodyklė žemyn 25"/>
          <p:cNvSpPr/>
          <p:nvPr/>
        </p:nvSpPr>
        <p:spPr>
          <a:xfrm>
            <a:off x="1410047" y="3269000"/>
            <a:ext cx="484632" cy="555586"/>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843297" y="3329959"/>
            <a:ext cx="484632" cy="555586"/>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706855" y="3269000"/>
            <a:ext cx="484632" cy="55558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933148" y="3325831"/>
            <a:ext cx="484632" cy="555586"/>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Suapvalintas stačiakampis 9"/>
          <p:cNvSpPr/>
          <p:nvPr/>
        </p:nvSpPr>
        <p:spPr>
          <a:xfrm>
            <a:off x="1072653" y="921229"/>
            <a:ext cx="10771771" cy="111269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Tai biotechnologijos šaka, apimanti įvairius biotechnologinius metodus ir procesus, kurie naudojami aplinkos valymui, taršos mažinimui ir ekosistemų atkūrimui. Pilkoji biotechnologija kuria tvarius sprendimus, kurie padeda išspręsti aplinkosaugos problemas ir gerina aplinkos kokybę. Pilkosios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sp>
        <p:nvSpPr>
          <p:cNvPr id="3" name="Stačiakampis 2"/>
          <p:cNvSpPr/>
          <p:nvPr/>
        </p:nvSpPr>
        <p:spPr>
          <a:xfrm>
            <a:off x="421459" y="2701704"/>
            <a:ext cx="2087238" cy="369332"/>
          </a:xfrm>
          <a:prstGeom prst="rect">
            <a:avLst/>
          </a:prstGeom>
        </p:spPr>
        <p:txBody>
          <a:bodyPr wrap="none">
            <a:spAutoFit/>
          </a:bodyPr>
          <a:lstStyle/>
          <a:p>
            <a:r>
              <a:rPr lang="lt-LT" dirty="0"/>
              <a:t>        </a:t>
            </a:r>
            <a:r>
              <a:rPr lang="lt-LT" dirty="0" err="1">
                <a:solidFill>
                  <a:srgbClr val="002060"/>
                </a:solidFill>
                <a:latin typeface="Cambria" panose="02040503050406030204" pitchFamily="18" charset="0"/>
              </a:rPr>
              <a:t>Bioremediacija</a:t>
            </a:r>
            <a:endParaRPr lang="lt-LT" dirty="0">
              <a:solidFill>
                <a:srgbClr val="002060"/>
              </a:solidFill>
              <a:latin typeface="Cambria" panose="02040503050406030204" pitchFamily="18" charset="0"/>
            </a:endParaRPr>
          </a:p>
        </p:txBody>
      </p:sp>
      <p:sp>
        <p:nvSpPr>
          <p:cNvPr id="4" name="Stačiakampis 3"/>
          <p:cNvSpPr/>
          <p:nvPr/>
        </p:nvSpPr>
        <p:spPr>
          <a:xfrm>
            <a:off x="4528138" y="2439676"/>
            <a:ext cx="1143070" cy="923330"/>
          </a:xfrm>
          <a:prstGeom prst="rect">
            <a:avLst/>
          </a:prstGeom>
        </p:spPr>
        <p:txBody>
          <a:bodyPr wrap="none">
            <a:spAutoFit/>
          </a:bodyPr>
          <a:lstStyle/>
          <a:p>
            <a:r>
              <a:rPr lang="lt-LT" dirty="0" err="1">
                <a:solidFill>
                  <a:srgbClr val="002060"/>
                </a:solidFill>
                <a:latin typeface="Cambria" panose="02040503050406030204" pitchFamily="18" charset="0"/>
              </a:rPr>
              <a:t>Atliekinio</a:t>
            </a:r>
            <a:endParaRPr lang="lt-LT" dirty="0">
              <a:solidFill>
                <a:srgbClr val="002060"/>
              </a:solidFill>
              <a:latin typeface="Cambria" panose="02040503050406030204" pitchFamily="18" charset="0"/>
            </a:endParaRPr>
          </a:p>
          <a:p>
            <a:r>
              <a:rPr lang="lt-LT" dirty="0">
                <a:solidFill>
                  <a:srgbClr val="002060"/>
                </a:solidFill>
                <a:latin typeface="Cambria" panose="02040503050406030204" pitchFamily="18" charset="0"/>
              </a:rPr>
              <a:t> vandens</a:t>
            </a:r>
          </a:p>
          <a:p>
            <a:r>
              <a:rPr lang="lt-LT" dirty="0">
                <a:solidFill>
                  <a:srgbClr val="002060"/>
                </a:solidFill>
                <a:latin typeface="Cambria" panose="02040503050406030204" pitchFamily="18" charset="0"/>
              </a:rPr>
              <a:t> valymas</a:t>
            </a:r>
          </a:p>
        </p:txBody>
      </p:sp>
      <p:sp>
        <p:nvSpPr>
          <p:cNvPr id="30" name="TextBox 29">
            <a:extLst>
              <a:ext uri="{FF2B5EF4-FFF2-40B4-BE49-F238E27FC236}">
                <a16:creationId xmlns:a16="http://schemas.microsoft.com/office/drawing/2014/main" id="{9AF0BE36-000D-484F-84EF-979BC7C80830}"/>
              </a:ext>
            </a:extLst>
          </p:cNvPr>
          <p:cNvSpPr txBox="1"/>
          <p:nvPr/>
        </p:nvSpPr>
        <p:spPr>
          <a:xfrm>
            <a:off x="7007034" y="2439676"/>
            <a:ext cx="2274957" cy="923330"/>
          </a:xfrm>
          <a:prstGeom prst="rect">
            <a:avLst/>
          </a:prstGeom>
          <a:noFill/>
        </p:spPr>
        <p:txBody>
          <a:bodyPr wrap="square">
            <a:spAutoFit/>
          </a:bodyPr>
          <a:lstStyle/>
          <a:p>
            <a:pPr algn="ctr"/>
            <a:r>
              <a:rPr lang="lt-LT" dirty="0">
                <a:solidFill>
                  <a:srgbClr val="002060"/>
                </a:solidFill>
                <a:latin typeface="Cambria" panose="02040503050406030204" pitchFamily="18" charset="0"/>
              </a:rPr>
              <a:t>Dirvožemio</a:t>
            </a:r>
          </a:p>
          <a:p>
            <a:pPr algn="ctr"/>
            <a:r>
              <a:rPr lang="lt-LT" dirty="0">
                <a:solidFill>
                  <a:srgbClr val="002060"/>
                </a:solidFill>
                <a:latin typeface="Cambria" panose="02040503050406030204" pitchFamily="18" charset="0"/>
              </a:rPr>
              <a:t> valymas ir atkūrimas</a:t>
            </a:r>
          </a:p>
        </p:txBody>
      </p:sp>
      <p:pic>
        <p:nvPicPr>
          <p:cNvPr id="5" name="Paveikslėlis 4"/>
          <p:cNvPicPr>
            <a:picLocks noChangeAspect="1"/>
          </p:cNvPicPr>
          <p:nvPr/>
        </p:nvPicPr>
        <p:blipFill>
          <a:blip r:embed="rId2"/>
          <a:stretch>
            <a:fillRect/>
          </a:stretch>
        </p:blipFill>
        <p:spPr>
          <a:xfrm>
            <a:off x="55399" y="118962"/>
            <a:ext cx="1017254" cy="976744"/>
          </a:xfrm>
          <a:prstGeom prst="rect">
            <a:avLst/>
          </a:prstGeom>
        </p:spPr>
      </p:pic>
    </p:spTree>
    <p:extLst>
      <p:ext uri="{BB962C8B-B14F-4D97-AF65-F5344CB8AC3E}">
        <p14:creationId xmlns:p14="http://schemas.microsoft.com/office/powerpoint/2010/main" val="72531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61096" y="821803"/>
            <a:ext cx="10922874" cy="515182"/>
          </a:xfrm>
        </p:spPr>
        <p:txBody>
          <a:bodyPr>
            <a:normAutofit fontScale="90000"/>
          </a:bodyPr>
          <a:lstStyle/>
          <a:p>
            <a:r>
              <a:rPr lang="lt-LT" dirty="0">
                <a:solidFill>
                  <a:schemeClr val="tx1">
                    <a:lumMod val="65000"/>
                    <a:lumOff val="35000"/>
                  </a:schemeClr>
                </a:solidFill>
                <a:latin typeface="Cambria" panose="02040503050406030204" pitchFamily="18" charset="0"/>
              </a:rPr>
              <a:t>Pavyzdys: </a:t>
            </a:r>
            <a:r>
              <a:rPr lang="lt-LT" dirty="0">
                <a:solidFill>
                  <a:schemeClr val="tx1">
                    <a:lumMod val="65000"/>
                    <a:lumOff val="35000"/>
                  </a:schemeClr>
                </a:solidFill>
                <a:latin typeface="Cambria" panose="02040503050406030204" pitchFamily="18" charset="0"/>
                <a:ea typeface="Cambria" panose="02040503050406030204" pitchFamily="18" charset="0"/>
              </a:rPr>
              <a:t>naftos teršalų valymas </a:t>
            </a:r>
            <a:r>
              <a:rPr lang="lt-LT" dirty="0" err="1">
                <a:solidFill>
                  <a:schemeClr val="tx1">
                    <a:lumMod val="65000"/>
                    <a:lumOff val="35000"/>
                  </a:schemeClr>
                </a:solidFill>
                <a:latin typeface="Cambria" panose="02040503050406030204" pitchFamily="18" charset="0"/>
                <a:ea typeface="Cambria" panose="02040503050406030204" pitchFamily="18" charset="0"/>
              </a:rPr>
              <a:t>bioremediacijos</a:t>
            </a:r>
            <a:r>
              <a:rPr lang="lt-LT" dirty="0">
                <a:solidFill>
                  <a:schemeClr val="tx1">
                    <a:lumMod val="65000"/>
                    <a:lumOff val="35000"/>
                  </a:schemeClr>
                </a:solidFill>
                <a:latin typeface="Cambria" panose="02040503050406030204" pitchFamily="18" charset="0"/>
                <a:ea typeface="Cambria" panose="02040503050406030204" pitchFamily="18" charset="0"/>
              </a:rPr>
              <a:t> būdu</a:t>
            </a:r>
            <a:br>
              <a:rPr lang="lt-LT" dirty="0">
                <a:solidFill>
                  <a:schemeClr val="accent1">
                    <a:lumMod val="75000"/>
                  </a:schemeClr>
                </a:solidFill>
                <a:latin typeface="Cambria" panose="02040503050406030204" pitchFamily="18" charset="0"/>
                <a:ea typeface="Cambria" panose="02040503050406030204" pitchFamily="18" charset="0"/>
              </a:rPr>
            </a:br>
            <a:endParaRPr lang="lt-LT" dirty="0">
              <a:solidFill>
                <a:schemeClr val="accent1">
                  <a:lumMod val="75000"/>
                </a:schemeClr>
              </a:solidFill>
              <a:latin typeface="Cambria" panose="02040503050406030204" pitchFamily="18" charset="0"/>
              <a:ea typeface="Cambria" panose="02040503050406030204" pitchFamily="18" charset="0"/>
            </a:endParaRPr>
          </a:p>
        </p:txBody>
      </p:sp>
      <p:sp>
        <p:nvSpPr>
          <p:cNvPr id="3" name="Turinio vietos rezervavimo ženklas 2"/>
          <p:cNvSpPr>
            <a:spLocks noGrp="1"/>
          </p:cNvSpPr>
          <p:nvPr>
            <p:ph sz="half" idx="1"/>
          </p:nvPr>
        </p:nvSpPr>
        <p:spPr>
          <a:xfrm>
            <a:off x="127321" y="1377387"/>
            <a:ext cx="6620719" cy="5578997"/>
          </a:xfrm>
        </p:spPr>
        <p:txBody>
          <a:bodyPr>
            <a:noAutofit/>
          </a:bodyPr>
          <a:lstStyle/>
          <a:p>
            <a:pPr marL="0" indent="0">
              <a:spcBef>
                <a:spcPts val="0"/>
              </a:spcBef>
              <a:buNone/>
            </a:pPr>
            <a:endParaRPr lang="lt-LT" sz="2000" b="1" dirty="0">
              <a:solidFill>
                <a:srgbClr val="002060"/>
              </a:solidFill>
              <a:latin typeface="Cambria" panose="02040503050406030204" pitchFamily="18" charset="0"/>
            </a:endParaRPr>
          </a:p>
          <a:p>
            <a:pPr marL="0" indent="0">
              <a:spcBef>
                <a:spcPts val="0"/>
              </a:spcBef>
              <a:buNone/>
            </a:pPr>
            <a:r>
              <a:rPr lang="lt-LT" sz="2000" b="1" dirty="0">
                <a:solidFill>
                  <a:srgbClr val="002060"/>
                </a:solidFill>
                <a:latin typeface="Cambria" panose="02040503050406030204" pitchFamily="18" charset="0"/>
              </a:rPr>
              <a:t>Tyrimo vieta:</a:t>
            </a:r>
          </a:p>
          <a:p>
            <a:pPr marL="0" indent="0">
              <a:spcBef>
                <a:spcPts val="0"/>
              </a:spcBef>
              <a:spcAft>
                <a:spcPts val="1000"/>
              </a:spcAft>
              <a:buNone/>
            </a:pPr>
            <a:r>
              <a:rPr lang="lt-LT" sz="2000" dirty="0">
                <a:solidFill>
                  <a:srgbClr val="002060"/>
                </a:solidFill>
                <a:latin typeface="Cambria" panose="02040503050406030204" pitchFamily="18" charset="0"/>
              </a:rPr>
              <a:t>Uostas, užterštas išsiliejusiais naftos produktais.</a:t>
            </a:r>
          </a:p>
          <a:p>
            <a:pPr marL="0" indent="0">
              <a:spcBef>
                <a:spcPts val="0"/>
              </a:spcBef>
              <a:buNone/>
            </a:pPr>
            <a:r>
              <a:rPr lang="lt-LT" sz="2000" b="1" dirty="0">
                <a:solidFill>
                  <a:srgbClr val="002060"/>
                </a:solidFill>
                <a:latin typeface="Cambria" panose="02040503050406030204" pitchFamily="18" charset="0"/>
              </a:rPr>
              <a:t>Mikroorganizmų naudojimas:</a:t>
            </a:r>
          </a:p>
          <a:p>
            <a:pPr marL="0" indent="0">
              <a:spcBef>
                <a:spcPts val="0"/>
              </a:spcBef>
              <a:buNone/>
            </a:pPr>
            <a:r>
              <a:rPr lang="lt-LT" sz="2000" dirty="0">
                <a:solidFill>
                  <a:srgbClr val="002060"/>
                </a:solidFill>
                <a:latin typeface="Cambria" panose="02040503050406030204" pitchFamily="18" charset="0"/>
              </a:rPr>
              <a:t>Naudojami bakterijų kamienai, kurie užterštoje</a:t>
            </a:r>
          </a:p>
          <a:p>
            <a:pPr marL="0" indent="0">
              <a:spcBef>
                <a:spcPts val="0"/>
              </a:spcBef>
              <a:buNone/>
            </a:pPr>
            <a:r>
              <a:rPr lang="lt-LT" sz="2000" dirty="0">
                <a:solidFill>
                  <a:srgbClr val="002060"/>
                </a:solidFill>
                <a:latin typeface="Cambria" panose="02040503050406030204" pitchFamily="18" charset="0"/>
              </a:rPr>
              <a:t>teritorijoje efektyviai skaido naftos produktus </a:t>
            </a:r>
          </a:p>
          <a:p>
            <a:pPr marL="0" indent="0">
              <a:spcBef>
                <a:spcPts val="0"/>
              </a:spcBef>
              <a:buNone/>
            </a:pPr>
            <a:r>
              <a:rPr lang="lt-LT" sz="2000" dirty="0">
                <a:solidFill>
                  <a:srgbClr val="002060"/>
                </a:solidFill>
                <a:latin typeface="Cambria" panose="02040503050406030204" pitchFamily="18" charset="0"/>
              </a:rPr>
              <a:t>į mažiau kenksmingas medžiagas.</a:t>
            </a:r>
          </a:p>
          <a:p>
            <a:pPr marL="0" indent="0">
              <a:spcBef>
                <a:spcPts val="0"/>
              </a:spcBef>
              <a:buNone/>
            </a:pPr>
            <a:r>
              <a:rPr lang="lt-LT" sz="2000" b="1" dirty="0">
                <a:solidFill>
                  <a:srgbClr val="002060"/>
                </a:solidFill>
                <a:latin typeface="Cambria" panose="02040503050406030204" pitchFamily="18" charset="0"/>
              </a:rPr>
              <a:t>Rezultatas:</a:t>
            </a:r>
          </a:p>
          <a:p>
            <a:pPr marL="0" indent="0">
              <a:spcBef>
                <a:spcPts val="0"/>
              </a:spcBef>
              <a:spcAft>
                <a:spcPts val="1000"/>
              </a:spcAft>
              <a:buNone/>
            </a:pPr>
            <a:r>
              <a:rPr lang="lt-LT" sz="2000" dirty="0">
                <a:solidFill>
                  <a:srgbClr val="002060"/>
                </a:solidFill>
                <a:latin typeface="Cambria" panose="02040503050406030204" pitchFamily="18" charset="0"/>
              </a:rPr>
              <a:t>Po kelių savaičių ar mėnesių užteršta teritorija tampa švaresnė, sumažėja naftos produktų koncentracija.</a:t>
            </a:r>
          </a:p>
          <a:p>
            <a:pPr marL="0" indent="0">
              <a:spcBef>
                <a:spcPts val="0"/>
              </a:spcBef>
              <a:buNone/>
            </a:pPr>
            <a:r>
              <a:rPr lang="lt-LT" sz="2000" b="1" dirty="0" err="1">
                <a:solidFill>
                  <a:srgbClr val="002060"/>
                </a:solidFill>
                <a:latin typeface="Cambria" panose="02040503050406030204" pitchFamily="18" charset="0"/>
              </a:rPr>
              <a:t>Privalumai</a:t>
            </a:r>
            <a:r>
              <a:rPr lang="lt-LT" sz="2000" b="1" dirty="0">
                <a:solidFill>
                  <a:srgbClr val="002060"/>
                </a:solidFill>
                <a:latin typeface="Cambria" panose="02040503050406030204" pitchFamily="18" charset="0"/>
              </a:rPr>
              <a:t>:</a:t>
            </a:r>
          </a:p>
          <a:p>
            <a:pPr marL="0" indent="0">
              <a:spcBef>
                <a:spcPts val="0"/>
              </a:spcBef>
              <a:buNone/>
            </a:pPr>
            <a:r>
              <a:rPr lang="lt-LT" sz="2000" dirty="0" err="1">
                <a:solidFill>
                  <a:srgbClr val="002060"/>
                </a:solidFill>
                <a:latin typeface="Cambria" panose="02040503050406030204" pitchFamily="18" charset="0"/>
              </a:rPr>
              <a:t>Bioremediacija</a:t>
            </a:r>
            <a:r>
              <a:rPr lang="lt-LT" sz="2000" dirty="0">
                <a:solidFill>
                  <a:srgbClr val="002060"/>
                </a:solidFill>
                <a:latin typeface="Cambria" panose="02040503050406030204" pitchFamily="18" charset="0"/>
              </a:rPr>
              <a:t> yra natūralus ir ekologiškas </a:t>
            </a:r>
          </a:p>
          <a:p>
            <a:pPr marL="0" indent="0">
              <a:spcBef>
                <a:spcPts val="0"/>
              </a:spcBef>
              <a:buNone/>
            </a:pPr>
            <a:r>
              <a:rPr lang="lt-LT" sz="2000" dirty="0">
                <a:solidFill>
                  <a:srgbClr val="002060"/>
                </a:solidFill>
                <a:latin typeface="Cambria" panose="02040503050406030204" pitchFamily="18" charset="0"/>
              </a:rPr>
              <a:t>metodas, kuris mažina cheminių valymo medžiagų naudojimą. Tai efektyvus būdas atkurti užterštas</a:t>
            </a:r>
          </a:p>
          <a:p>
            <a:pPr marL="0" indent="0">
              <a:spcBef>
                <a:spcPts val="0"/>
              </a:spcBef>
              <a:buNone/>
            </a:pPr>
            <a:r>
              <a:rPr lang="lt-LT" sz="2000" dirty="0">
                <a:solidFill>
                  <a:srgbClr val="002060"/>
                </a:solidFill>
                <a:latin typeface="Cambria" panose="02040503050406030204" pitchFamily="18" charset="0"/>
              </a:rPr>
              <a:t> teritorijas, sumažinant aplinkos taršą.</a:t>
            </a:r>
          </a:p>
        </p:txBody>
      </p:sp>
      <p:sp>
        <p:nvSpPr>
          <p:cNvPr id="7" name="Suapvalintas stačiakampis 6"/>
          <p:cNvSpPr/>
          <p:nvPr/>
        </p:nvSpPr>
        <p:spPr>
          <a:xfrm>
            <a:off x="5752618" y="4884516"/>
            <a:ext cx="6331352" cy="197348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a:solidFill>
                  <a:srgbClr val="C00000"/>
                </a:solidFill>
                <a:latin typeface="Cambria" panose="02040503050406030204" pitchFamily="18" charset="0"/>
              </a:rPr>
              <a:t>Laiko sąnaudos: </a:t>
            </a:r>
            <a:r>
              <a:rPr lang="lt-LT" dirty="0">
                <a:solidFill>
                  <a:srgbClr val="002060"/>
                </a:solidFill>
                <a:latin typeface="Cambria" panose="02040503050406030204" pitchFamily="18" charset="0"/>
              </a:rPr>
              <a:t>biologiniai procesai gali būti lėti ir reikalauti ilgesnio laiko, norimam rezultatui pasiekti.</a:t>
            </a:r>
          </a:p>
          <a:p>
            <a:pPr algn="just"/>
            <a:r>
              <a:rPr lang="lt-LT" dirty="0">
                <a:solidFill>
                  <a:srgbClr val="C00000"/>
                </a:solidFill>
                <a:latin typeface="Cambria" panose="02040503050406030204" pitchFamily="18" charset="0"/>
              </a:rPr>
              <a:t>Specifiškumas: </a:t>
            </a:r>
            <a:r>
              <a:rPr lang="lt-LT" dirty="0">
                <a:solidFill>
                  <a:srgbClr val="002060"/>
                </a:solidFill>
                <a:latin typeface="Cambria" panose="02040503050406030204" pitchFamily="18" charset="0"/>
              </a:rPr>
              <a:t>mikroorganizmai ar augalai gali būti veiksmingi tik tam tikriems teršalams, todėl reikia kruopštaus planavimo ir tyrimų.</a:t>
            </a:r>
          </a:p>
          <a:p>
            <a:pPr algn="just"/>
            <a:r>
              <a:rPr lang="lt-LT" dirty="0">
                <a:solidFill>
                  <a:srgbClr val="C00000"/>
                </a:solidFill>
                <a:latin typeface="Cambria" panose="02040503050406030204" pitchFamily="18" charset="0"/>
              </a:rPr>
              <a:t>Kontrolė: </a:t>
            </a:r>
            <a:r>
              <a:rPr lang="lt-LT" dirty="0">
                <a:solidFill>
                  <a:srgbClr val="002060"/>
                </a:solidFill>
                <a:latin typeface="Cambria" panose="02040503050406030204" pitchFamily="18" charset="0"/>
              </a:rPr>
              <a:t>sunku kontroliuoti biologinių agentų veiklą ir jų poveikį ekosistemoms, todėl būtina nuolatinė stebėsena.</a:t>
            </a:r>
          </a:p>
        </p:txBody>
      </p:sp>
      <p:pic>
        <p:nvPicPr>
          <p:cNvPr id="9" name="Paveikslėlis 8"/>
          <p:cNvPicPr>
            <a:picLocks noChangeAspect="1"/>
          </p:cNvPicPr>
          <p:nvPr/>
        </p:nvPicPr>
        <p:blipFill>
          <a:blip r:embed="rId2"/>
          <a:stretch>
            <a:fillRect/>
          </a:stretch>
        </p:blipFill>
        <p:spPr>
          <a:xfrm>
            <a:off x="143842" y="133933"/>
            <a:ext cx="1017254" cy="976744"/>
          </a:xfrm>
          <a:prstGeom prst="rect">
            <a:avLst/>
          </a:prstGeom>
        </p:spPr>
      </p:pic>
      <p:pic>
        <p:nvPicPr>
          <p:cNvPr id="5" name="Paveikslėlis 4"/>
          <p:cNvPicPr>
            <a:picLocks noChangeAspect="1"/>
          </p:cNvPicPr>
          <p:nvPr/>
        </p:nvPicPr>
        <p:blipFill>
          <a:blip r:embed="rId3"/>
          <a:stretch>
            <a:fillRect/>
          </a:stretch>
        </p:blipFill>
        <p:spPr>
          <a:xfrm>
            <a:off x="6018836" y="833706"/>
            <a:ext cx="6065134" cy="4010408"/>
          </a:xfrm>
          <a:prstGeom prst="rect">
            <a:avLst/>
          </a:prstGeom>
        </p:spPr>
      </p:pic>
    </p:spTree>
    <p:extLst>
      <p:ext uri="{BB962C8B-B14F-4D97-AF65-F5344CB8AC3E}">
        <p14:creationId xmlns:p14="http://schemas.microsoft.com/office/powerpoint/2010/main" val="270161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63930" y="61883"/>
            <a:ext cx="11248826" cy="777511"/>
          </a:xfrm>
        </p:spPr>
        <p:txBody>
          <a:bodyPr>
            <a:normAutofit fontScale="90000"/>
          </a:bodyPr>
          <a:lstStyle/>
          <a:p>
            <a:r>
              <a:rPr lang="lt-LT" dirty="0">
                <a:solidFill>
                  <a:schemeClr val="accent6">
                    <a:lumMod val="75000"/>
                  </a:schemeClr>
                </a:solidFill>
                <a:latin typeface="Cambria" panose="02040503050406030204" pitchFamily="18" charset="0"/>
              </a:rPr>
              <a:t>	</a:t>
            </a:r>
            <a:r>
              <a:rPr lang="lt-LT" dirty="0">
                <a:solidFill>
                  <a:srgbClr val="C00000"/>
                </a:solidFill>
                <a:latin typeface="Cambria" panose="02040503050406030204" pitchFamily="18" charset="0"/>
              </a:rPr>
              <a:t> </a:t>
            </a:r>
            <a:r>
              <a:rPr lang="lt-LT" sz="4900" dirty="0">
                <a:solidFill>
                  <a:schemeClr val="accent4">
                    <a:lumMod val="60000"/>
                    <a:lumOff val="40000"/>
                  </a:schemeClr>
                </a:solidFill>
                <a:latin typeface="Cambria" panose="02040503050406030204" pitchFamily="18" charset="0"/>
              </a:rPr>
              <a:t>Auksinė biotechnologija - </a:t>
            </a:r>
            <a:r>
              <a:rPr lang="lt-LT" sz="4900" dirty="0" err="1">
                <a:solidFill>
                  <a:schemeClr val="accent4">
                    <a:lumMod val="60000"/>
                    <a:lumOff val="40000"/>
                  </a:schemeClr>
                </a:solidFill>
                <a:latin typeface="Cambria" panose="02040503050406030204" pitchFamily="18" charset="0"/>
              </a:rPr>
              <a:t>bioinformatika</a:t>
            </a:r>
            <a:endParaRPr lang="lt-LT" sz="4900" dirty="0">
              <a:solidFill>
                <a:schemeClr val="accent6">
                  <a:lumMod val="75000"/>
                </a:schemeClr>
              </a:solidFill>
            </a:endParaRPr>
          </a:p>
        </p:txBody>
      </p:sp>
      <p:sp>
        <p:nvSpPr>
          <p:cNvPr id="17" name="Ovalas 16"/>
          <p:cNvSpPr/>
          <p:nvPr/>
        </p:nvSpPr>
        <p:spPr>
          <a:xfrm>
            <a:off x="2839687" y="2069422"/>
            <a:ext cx="1436433" cy="132312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lt-LT" dirty="0">
              <a:solidFill>
                <a:srgbClr val="002060"/>
              </a:solidFill>
              <a:latin typeface="Cambria" panose="02040503050406030204" pitchFamily="18" charset="0"/>
            </a:endParaRPr>
          </a:p>
        </p:txBody>
      </p:sp>
      <p:sp>
        <p:nvSpPr>
          <p:cNvPr id="18" name="Ovalas 17"/>
          <p:cNvSpPr/>
          <p:nvPr/>
        </p:nvSpPr>
        <p:spPr>
          <a:xfrm>
            <a:off x="5381386" y="2063635"/>
            <a:ext cx="1415193" cy="133470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19" name="Ovalas 18"/>
          <p:cNvSpPr/>
          <p:nvPr/>
        </p:nvSpPr>
        <p:spPr>
          <a:xfrm>
            <a:off x="7944257" y="2069423"/>
            <a:ext cx="1407294" cy="132312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lt-LT" sz="1600" dirty="0">
              <a:solidFill>
                <a:srgbClr val="002060"/>
              </a:solidFill>
              <a:latin typeface="Cambria" panose="02040503050406030204" pitchFamily="18" charset="0"/>
            </a:endParaRPr>
          </a:p>
        </p:txBody>
      </p:sp>
      <p:sp>
        <p:nvSpPr>
          <p:cNvPr id="22" name="Suapvalintas stačiakampis 21"/>
          <p:cNvSpPr/>
          <p:nvPr/>
        </p:nvSpPr>
        <p:spPr>
          <a:xfrm>
            <a:off x="74332" y="3448274"/>
            <a:ext cx="2203485" cy="33883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3" name="Suapvalintas stačiakampis 22"/>
          <p:cNvSpPr/>
          <p:nvPr/>
        </p:nvSpPr>
        <p:spPr>
          <a:xfrm>
            <a:off x="2366754" y="3487094"/>
            <a:ext cx="2429161" cy="338830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Virtuali vaistų atranka: </a:t>
            </a:r>
            <a:r>
              <a:rPr lang="lt-LT" sz="1600" dirty="0">
                <a:solidFill>
                  <a:srgbClr val="002060"/>
                </a:solidFill>
                <a:latin typeface="Cambria" panose="02040503050406030204" pitchFamily="18" charset="0"/>
              </a:rPr>
              <a:t>modeliavimu, galima simuliuoti vaistų molekulių ir jų taikinių sąveikas.</a:t>
            </a:r>
          </a:p>
          <a:p>
            <a:pPr algn="ctr"/>
            <a:r>
              <a:rPr lang="lt-LT" sz="1600" b="1" dirty="0">
                <a:solidFill>
                  <a:srgbClr val="002060"/>
                </a:solidFill>
                <a:latin typeface="Cambria" panose="02040503050406030204" pitchFamily="18" charset="0"/>
              </a:rPr>
              <a:t>Struktūrinė </a:t>
            </a:r>
            <a:r>
              <a:rPr lang="lt-LT" sz="1600" b="1" dirty="0" err="1">
                <a:solidFill>
                  <a:srgbClr val="002060"/>
                </a:solidFill>
                <a:latin typeface="Cambria" panose="02040503050406030204" pitchFamily="18" charset="0"/>
              </a:rPr>
              <a:t>bioinformatika</a:t>
            </a:r>
            <a:r>
              <a:rPr lang="lt-LT" sz="1600" b="1" dirty="0">
                <a:solidFill>
                  <a:srgbClr val="002060"/>
                </a:solidFill>
                <a:latin typeface="Cambria" panose="02040503050406030204" pitchFamily="18" charset="0"/>
              </a:rPr>
              <a:t>: </a:t>
            </a:r>
            <a:r>
              <a:rPr lang="lt-LT" sz="1600" dirty="0">
                <a:solidFill>
                  <a:srgbClr val="002060"/>
                </a:solidFill>
                <a:latin typeface="Cambria" panose="02040503050406030204" pitchFamily="18" charset="0"/>
              </a:rPr>
              <a:t>analizuojant baltymų struktūras, kuriami nauji vaistai. sąveikauja su specifiniais baltymais, susijusiais su ligomis.</a:t>
            </a:r>
          </a:p>
        </p:txBody>
      </p:sp>
      <p:sp>
        <p:nvSpPr>
          <p:cNvPr id="24" name="Suapvalintas stačiakampis 23"/>
          <p:cNvSpPr/>
          <p:nvPr/>
        </p:nvSpPr>
        <p:spPr>
          <a:xfrm>
            <a:off x="4915794" y="3448274"/>
            <a:ext cx="2487281" cy="33955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err="1">
                <a:solidFill>
                  <a:srgbClr val="002060"/>
                </a:solidFill>
              </a:rPr>
              <a:t>Mikrogardelių</a:t>
            </a:r>
            <a:r>
              <a:rPr lang="lt-LT" b="1" dirty="0">
                <a:solidFill>
                  <a:srgbClr val="002060"/>
                </a:solidFill>
              </a:rPr>
              <a:t> analizė: </a:t>
            </a:r>
            <a:r>
              <a:rPr lang="lt-LT" dirty="0">
                <a:solidFill>
                  <a:srgbClr val="002060"/>
                </a:solidFill>
              </a:rPr>
              <a:t>genų ekspresijos duomenų analizė iš </a:t>
            </a:r>
            <a:r>
              <a:rPr lang="lt-LT" dirty="0" err="1">
                <a:solidFill>
                  <a:srgbClr val="002060"/>
                </a:solidFill>
              </a:rPr>
              <a:t>mikrogardelių</a:t>
            </a:r>
            <a:r>
              <a:rPr lang="lt-LT" dirty="0">
                <a:solidFill>
                  <a:srgbClr val="002060"/>
                </a:solidFill>
              </a:rPr>
              <a:t> ar </a:t>
            </a:r>
            <a:r>
              <a:rPr lang="lt-LT" dirty="0" err="1">
                <a:solidFill>
                  <a:srgbClr val="002060"/>
                </a:solidFill>
              </a:rPr>
              <a:t>sekvenavimo</a:t>
            </a:r>
            <a:r>
              <a:rPr lang="lt-LT" dirty="0">
                <a:solidFill>
                  <a:srgbClr val="002060"/>
                </a:solidFill>
              </a:rPr>
              <a:t> technologijų. </a:t>
            </a:r>
          </a:p>
          <a:p>
            <a:pPr algn="ctr"/>
            <a:r>
              <a:rPr lang="lt-LT" b="1" dirty="0">
                <a:solidFill>
                  <a:srgbClr val="002060"/>
                </a:solidFill>
              </a:rPr>
              <a:t>RNR-</a:t>
            </a:r>
            <a:r>
              <a:rPr lang="lt-LT" b="1" dirty="0" err="1">
                <a:solidFill>
                  <a:srgbClr val="002060"/>
                </a:solidFill>
              </a:rPr>
              <a:t>seq</a:t>
            </a:r>
            <a:r>
              <a:rPr lang="lt-LT" b="1" dirty="0">
                <a:solidFill>
                  <a:srgbClr val="002060"/>
                </a:solidFill>
              </a:rPr>
              <a:t> analizė: </a:t>
            </a:r>
            <a:r>
              <a:rPr lang="lt-LT" dirty="0">
                <a:solidFill>
                  <a:srgbClr val="002060"/>
                </a:solidFill>
              </a:rPr>
              <a:t>analizuoja genus skirtinguose audiniuose ar ligos būsenose.</a:t>
            </a:r>
          </a:p>
        </p:txBody>
      </p:sp>
      <p:sp>
        <p:nvSpPr>
          <p:cNvPr id="27" name="Rodyklė žemyn 26"/>
          <p:cNvSpPr/>
          <p:nvPr/>
        </p:nvSpPr>
        <p:spPr>
          <a:xfrm>
            <a:off x="5894689" y="3022212"/>
            <a:ext cx="484632" cy="55558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 name="Suapvalintas stačiakampis 4"/>
          <p:cNvSpPr/>
          <p:nvPr/>
        </p:nvSpPr>
        <p:spPr>
          <a:xfrm>
            <a:off x="1497156" y="839394"/>
            <a:ext cx="10515600" cy="115972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000" dirty="0">
                <a:solidFill>
                  <a:srgbClr val="002060"/>
                </a:solidFill>
                <a:latin typeface="Cambria" panose="02040503050406030204" pitchFamily="18" charset="0"/>
                <a:ea typeface="Calibri" panose="020F0502020204030204" pitchFamily="34" charset="0"/>
              </a:rPr>
              <a:t>Auksinė biotechnologija ir </a:t>
            </a:r>
            <a:r>
              <a:rPr lang="lt-LT" sz="2000" dirty="0" err="1">
                <a:solidFill>
                  <a:srgbClr val="002060"/>
                </a:solidFill>
                <a:latin typeface="Cambria" panose="02040503050406030204" pitchFamily="18" charset="0"/>
                <a:ea typeface="Calibri" panose="020F0502020204030204" pitchFamily="34" charset="0"/>
              </a:rPr>
              <a:t>bioinformatika</a:t>
            </a:r>
            <a:r>
              <a:rPr lang="lt-LT" sz="2000" dirty="0">
                <a:solidFill>
                  <a:srgbClr val="002060"/>
                </a:solidFill>
                <a:latin typeface="Cambria" panose="02040503050406030204" pitchFamily="18" charset="0"/>
                <a:ea typeface="Calibri" panose="020F0502020204030204" pitchFamily="34" charset="0"/>
              </a:rPr>
              <a:t> yra tarpusavyje susijusios sritys. </a:t>
            </a:r>
            <a:r>
              <a:rPr lang="lt-LT" sz="2000" dirty="0" err="1">
                <a:solidFill>
                  <a:srgbClr val="002060"/>
                </a:solidFill>
                <a:latin typeface="Cambria" panose="02040503050406030204" pitchFamily="18" charset="0"/>
                <a:ea typeface="Calibri" panose="020F0502020204030204" pitchFamily="34" charset="0"/>
              </a:rPr>
              <a:t>Bioinformatika</a:t>
            </a:r>
            <a:r>
              <a:rPr lang="lt-LT" sz="2000" dirty="0">
                <a:solidFill>
                  <a:srgbClr val="002060"/>
                </a:solidFill>
                <a:latin typeface="Cambria" panose="02040503050406030204" pitchFamily="18" charset="0"/>
                <a:ea typeface="Calibri" panose="020F0502020204030204" pitchFamily="34" charset="0"/>
              </a:rPr>
              <a:t> - duomenų mokslų ir biologijos derinys, naudojama siekiant analizuoti ir interpretuoti didelius biologinių duomenų kiekius. </a:t>
            </a:r>
            <a:r>
              <a:rPr lang="lt-LT" sz="2000" dirty="0">
                <a:solidFill>
                  <a:srgbClr val="002060"/>
                </a:solidFill>
                <a:latin typeface="Cambria" panose="02040503050406030204" pitchFamily="18" charset="0"/>
              </a:rPr>
              <a:t>Auksinės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a:p>
            <a:pPr algn="just"/>
            <a:endParaRPr lang="lt-LT" sz="2000" dirty="0"/>
          </a:p>
        </p:txBody>
      </p:sp>
      <p:sp>
        <p:nvSpPr>
          <p:cNvPr id="6" name="Stačiakampis 5"/>
          <p:cNvSpPr/>
          <p:nvPr/>
        </p:nvSpPr>
        <p:spPr>
          <a:xfrm>
            <a:off x="5433982" y="2116094"/>
            <a:ext cx="1346587" cy="923330"/>
          </a:xfrm>
          <a:prstGeom prst="rect">
            <a:avLst/>
          </a:prstGeom>
        </p:spPr>
        <p:txBody>
          <a:bodyPr wrap="none">
            <a:spAutoFit/>
          </a:bodyPr>
          <a:lstStyle/>
          <a:p>
            <a:pPr lvl="0" algn="ctr">
              <a:defRPr/>
            </a:pPr>
            <a:r>
              <a:rPr lang="lt-LT" dirty="0">
                <a:solidFill>
                  <a:srgbClr val="002060"/>
                </a:solidFill>
                <a:latin typeface="Cambria" panose="02040503050406030204" pitchFamily="18" charset="0"/>
              </a:rPr>
              <a:t>Genų</a:t>
            </a:r>
          </a:p>
          <a:p>
            <a:pPr lvl="0" algn="ctr">
              <a:defRPr/>
            </a:pPr>
            <a:r>
              <a:rPr lang="lt-LT" dirty="0">
                <a:solidFill>
                  <a:srgbClr val="002060"/>
                </a:solidFill>
                <a:latin typeface="Cambria" panose="02040503050406030204" pitchFamily="18" charset="0"/>
              </a:rPr>
              <a:t> ekspresijos</a:t>
            </a:r>
          </a:p>
          <a:p>
            <a:pPr lvl="0" algn="ctr">
              <a:defRPr/>
            </a:pPr>
            <a:r>
              <a:rPr lang="lt-LT" dirty="0">
                <a:solidFill>
                  <a:srgbClr val="002060"/>
                </a:solidFill>
                <a:latin typeface="Cambria" panose="02040503050406030204" pitchFamily="18" charset="0"/>
              </a:rPr>
              <a:t> analizė</a:t>
            </a:r>
          </a:p>
        </p:txBody>
      </p:sp>
      <p:sp>
        <p:nvSpPr>
          <p:cNvPr id="7" name="Stačiakampis 6"/>
          <p:cNvSpPr/>
          <p:nvPr/>
        </p:nvSpPr>
        <p:spPr>
          <a:xfrm>
            <a:off x="2979662" y="2133291"/>
            <a:ext cx="1203343" cy="923330"/>
          </a:xfrm>
          <a:prstGeom prst="rect">
            <a:avLst/>
          </a:prstGeom>
        </p:spPr>
        <p:txBody>
          <a:bodyPr wrap="none">
            <a:spAutoFit/>
          </a:bodyPr>
          <a:lstStyle/>
          <a:p>
            <a:pPr lvl="0" algn="ctr">
              <a:defRPr/>
            </a:pPr>
            <a:r>
              <a:rPr lang="lt-LT" dirty="0">
                <a:solidFill>
                  <a:srgbClr val="002060"/>
                </a:solidFill>
                <a:latin typeface="Cambria" panose="02040503050406030204" pitchFamily="18" charset="0"/>
              </a:rPr>
              <a:t>Vaistų</a:t>
            </a:r>
          </a:p>
          <a:p>
            <a:pPr lvl="0" algn="ctr">
              <a:defRPr/>
            </a:pPr>
            <a:r>
              <a:rPr lang="lt-LT" dirty="0">
                <a:solidFill>
                  <a:srgbClr val="002060"/>
                </a:solidFill>
                <a:latin typeface="Cambria" panose="02040503050406030204" pitchFamily="18" charset="0"/>
              </a:rPr>
              <a:t> kūrimas</a:t>
            </a:r>
          </a:p>
          <a:p>
            <a:pPr lvl="0" algn="ctr">
              <a:defRPr/>
            </a:pPr>
            <a:r>
              <a:rPr lang="lt-LT" dirty="0">
                <a:solidFill>
                  <a:srgbClr val="002060"/>
                </a:solidFill>
                <a:latin typeface="Cambria" panose="02040503050406030204" pitchFamily="18" charset="0"/>
              </a:rPr>
              <a:t> ir atranka</a:t>
            </a:r>
          </a:p>
        </p:txBody>
      </p:sp>
      <p:sp>
        <p:nvSpPr>
          <p:cNvPr id="31" name="Ovalas 30"/>
          <p:cNvSpPr/>
          <p:nvPr/>
        </p:nvSpPr>
        <p:spPr>
          <a:xfrm>
            <a:off x="10272018" y="2103523"/>
            <a:ext cx="1374587" cy="132312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32" name="Ovalas 31"/>
          <p:cNvSpPr/>
          <p:nvPr/>
        </p:nvSpPr>
        <p:spPr>
          <a:xfrm>
            <a:off x="466708" y="2066067"/>
            <a:ext cx="1369958" cy="132312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lt-LT" dirty="0">
              <a:solidFill>
                <a:srgbClr val="002060"/>
              </a:solidFill>
              <a:latin typeface="Cambria" panose="02040503050406030204" pitchFamily="18" charset="0"/>
            </a:endParaRPr>
          </a:p>
        </p:txBody>
      </p:sp>
      <p:sp>
        <p:nvSpPr>
          <p:cNvPr id="33" name="Rodyklė žemyn 32"/>
          <p:cNvSpPr/>
          <p:nvPr/>
        </p:nvSpPr>
        <p:spPr>
          <a:xfrm>
            <a:off x="3313348" y="2971172"/>
            <a:ext cx="484632" cy="55558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Suapvalintas stačiakampis 34"/>
          <p:cNvSpPr/>
          <p:nvPr/>
        </p:nvSpPr>
        <p:spPr>
          <a:xfrm>
            <a:off x="7541583" y="3485442"/>
            <a:ext cx="2212643" cy="335988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Duomenų saugojimas: </a:t>
            </a:r>
            <a:r>
              <a:rPr lang="lt-LT" sz="1600" dirty="0">
                <a:solidFill>
                  <a:srgbClr val="002060"/>
                </a:solidFill>
                <a:latin typeface="Cambria" panose="02040503050406030204" pitchFamily="18" charset="0"/>
              </a:rPr>
              <a:t>genetinių ir </a:t>
            </a:r>
            <a:r>
              <a:rPr lang="lt-LT" sz="1600" dirty="0" err="1">
                <a:solidFill>
                  <a:srgbClr val="002060"/>
                </a:solidFill>
                <a:latin typeface="Cambria" panose="02040503050406030204" pitchFamily="18" charset="0"/>
              </a:rPr>
              <a:t>proteominių</a:t>
            </a:r>
            <a:r>
              <a:rPr lang="lt-LT" sz="1600" dirty="0">
                <a:solidFill>
                  <a:srgbClr val="002060"/>
                </a:solidFill>
                <a:latin typeface="Cambria" panose="02040503050406030204" pitchFamily="18" charset="0"/>
              </a:rPr>
              <a:t> duomenų bazių kūrimas ir priežiūra.</a:t>
            </a:r>
          </a:p>
          <a:p>
            <a:pPr algn="ctr"/>
            <a:r>
              <a:rPr lang="lt-LT" sz="1600" b="1" dirty="0">
                <a:solidFill>
                  <a:srgbClr val="002060"/>
                </a:solidFill>
                <a:latin typeface="Cambria" panose="02040503050406030204" pitchFamily="18" charset="0"/>
              </a:rPr>
              <a:t>Analizės įrankiai: </a:t>
            </a:r>
            <a:r>
              <a:rPr lang="lt-LT" sz="1600" dirty="0">
                <a:solidFill>
                  <a:srgbClr val="002060"/>
                </a:solidFill>
                <a:latin typeface="Cambria" panose="02040503050406030204" pitchFamily="18" charset="0"/>
              </a:rPr>
              <a:t>programinės įrangos įrankiai, skirti biologinių duomenų analizei, vizualizacijai ir interpretacijai.</a:t>
            </a:r>
          </a:p>
        </p:txBody>
      </p:sp>
      <p:sp>
        <p:nvSpPr>
          <p:cNvPr id="29" name="Rodyklė žemyn 28"/>
          <p:cNvSpPr/>
          <p:nvPr/>
        </p:nvSpPr>
        <p:spPr>
          <a:xfrm>
            <a:off x="8405589" y="3108348"/>
            <a:ext cx="484632" cy="555586"/>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36" name="Suapvalintas stačiakampis 35"/>
          <p:cNvSpPr/>
          <p:nvPr/>
        </p:nvSpPr>
        <p:spPr>
          <a:xfrm>
            <a:off x="9892734" y="3442407"/>
            <a:ext cx="2120022" cy="337996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Biologinių tinklų modeliavimas: </a:t>
            </a:r>
            <a:r>
              <a:rPr lang="lt-LT" sz="1600" dirty="0">
                <a:solidFill>
                  <a:srgbClr val="002060"/>
                </a:solidFill>
                <a:latin typeface="Cambria" panose="02040503050406030204" pitchFamily="18" charset="0"/>
              </a:rPr>
              <a:t>modeliavimo sistemos, kurios padeda suprasti sudėtingų biologinių sistemų sąveikas.</a:t>
            </a:r>
          </a:p>
          <a:p>
            <a:pPr algn="ctr"/>
            <a:r>
              <a:rPr lang="lt-LT" sz="1600" b="1" dirty="0">
                <a:solidFill>
                  <a:srgbClr val="002060"/>
                </a:solidFill>
                <a:latin typeface="Cambria" panose="02040503050406030204" pitchFamily="18" charset="0"/>
              </a:rPr>
              <a:t>Dinaminiai modeliai: </a:t>
            </a:r>
            <a:r>
              <a:rPr lang="lt-LT" sz="1600" dirty="0">
                <a:solidFill>
                  <a:srgbClr val="002060"/>
                </a:solidFill>
                <a:latin typeface="Cambria" panose="02040503050406030204" pitchFamily="18" charset="0"/>
              </a:rPr>
              <a:t>prognozuoja biologinių sistemų pokyčius.</a:t>
            </a:r>
          </a:p>
        </p:txBody>
      </p:sp>
      <p:sp>
        <p:nvSpPr>
          <p:cNvPr id="34" name="Rodyklė žemyn 33"/>
          <p:cNvSpPr/>
          <p:nvPr/>
        </p:nvSpPr>
        <p:spPr>
          <a:xfrm>
            <a:off x="10733348" y="3056621"/>
            <a:ext cx="499401" cy="55558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53172" y="3609934"/>
            <a:ext cx="2343774" cy="2800767"/>
          </a:xfrm>
          <a:prstGeom prst="rect">
            <a:avLst/>
          </a:prstGeom>
        </p:spPr>
        <p:txBody>
          <a:bodyPr wrap="square">
            <a:spAutoFit/>
          </a:bodyPr>
          <a:lstStyle/>
          <a:p>
            <a:pPr algn="ctr"/>
            <a:r>
              <a:rPr lang="lt-LT" sz="1600" b="1" dirty="0">
                <a:solidFill>
                  <a:srgbClr val="002060"/>
                </a:solidFill>
                <a:latin typeface="Cambria" panose="02040503050406030204" pitchFamily="18" charset="0"/>
              </a:rPr>
              <a:t>Genų sekos analizė: </a:t>
            </a:r>
            <a:r>
              <a:rPr lang="lt-LT" sz="1600" dirty="0">
                <a:solidFill>
                  <a:srgbClr val="002060"/>
                </a:solidFill>
                <a:latin typeface="Cambria" panose="02040503050406030204" pitchFamily="18" charset="0"/>
              </a:rPr>
              <a:t>identifikuoja ir lygina genų sekas įvairiose organizmuose. </a:t>
            </a:r>
          </a:p>
          <a:p>
            <a:pPr algn="ctr"/>
            <a:r>
              <a:rPr lang="lt-LT" sz="1600" b="1" dirty="0">
                <a:solidFill>
                  <a:srgbClr val="002060"/>
                </a:solidFill>
                <a:latin typeface="Cambria" panose="02040503050406030204" pitchFamily="18" charset="0"/>
              </a:rPr>
              <a:t>Genų anotacija: </a:t>
            </a:r>
            <a:r>
              <a:rPr lang="lt-LT" sz="1600" dirty="0">
                <a:solidFill>
                  <a:srgbClr val="002060"/>
                </a:solidFill>
                <a:latin typeface="Cambria" panose="02040503050406030204" pitchFamily="18" charset="0"/>
              </a:rPr>
              <a:t>padeda nustatyti genų funkcijas ir reguliacinius elementus. </a:t>
            </a:r>
          </a:p>
          <a:p>
            <a:pPr algn="ctr"/>
            <a:r>
              <a:rPr lang="lt-LT" sz="1600" b="1" dirty="0" err="1">
                <a:solidFill>
                  <a:srgbClr val="002060"/>
                </a:solidFill>
                <a:latin typeface="Cambria" panose="02040503050406030204" pitchFamily="18" charset="0"/>
              </a:rPr>
              <a:t>Proteomų</a:t>
            </a:r>
            <a:r>
              <a:rPr lang="lt-LT" sz="1600" b="1" dirty="0">
                <a:solidFill>
                  <a:srgbClr val="002060"/>
                </a:solidFill>
                <a:latin typeface="Cambria" panose="02040503050406030204" pitchFamily="18" charset="0"/>
              </a:rPr>
              <a:t> analizė: </a:t>
            </a:r>
            <a:r>
              <a:rPr lang="lt-LT" sz="1600" dirty="0">
                <a:solidFill>
                  <a:srgbClr val="002060"/>
                </a:solidFill>
                <a:latin typeface="Cambria" panose="02040503050406030204" pitchFamily="18" charset="0"/>
              </a:rPr>
              <a:t>identifikuoja baltymus ir jų sąveikas. </a:t>
            </a:r>
          </a:p>
        </p:txBody>
      </p:sp>
      <p:pic>
        <p:nvPicPr>
          <p:cNvPr id="3" name="Paveikslėlis 2"/>
          <p:cNvPicPr>
            <a:picLocks noChangeAspect="1"/>
          </p:cNvPicPr>
          <p:nvPr/>
        </p:nvPicPr>
        <p:blipFill>
          <a:blip r:embed="rId2"/>
          <a:stretch>
            <a:fillRect/>
          </a:stretch>
        </p:blipFill>
        <p:spPr>
          <a:xfrm>
            <a:off x="171514" y="74364"/>
            <a:ext cx="1012024" cy="1048603"/>
          </a:xfrm>
          <a:prstGeom prst="rect">
            <a:avLst/>
          </a:prstGeom>
        </p:spPr>
      </p:pic>
      <p:sp>
        <p:nvSpPr>
          <p:cNvPr id="4" name="Stačiakampis 3"/>
          <p:cNvSpPr/>
          <p:nvPr/>
        </p:nvSpPr>
        <p:spPr>
          <a:xfrm>
            <a:off x="563321" y="2247790"/>
            <a:ext cx="1334981" cy="923330"/>
          </a:xfrm>
          <a:prstGeom prst="rect">
            <a:avLst/>
          </a:prstGeom>
        </p:spPr>
        <p:txBody>
          <a:bodyPr wrap="none">
            <a:spAutoFit/>
          </a:bodyPr>
          <a:lstStyle/>
          <a:p>
            <a:r>
              <a:rPr lang="lt-LT" dirty="0" err="1">
                <a:solidFill>
                  <a:srgbClr val="002060"/>
                </a:solidFill>
                <a:latin typeface="Cambria" panose="02040503050406030204" pitchFamily="18" charset="0"/>
              </a:rPr>
              <a:t>Genominė</a:t>
            </a:r>
            <a:r>
              <a:rPr lang="lt-LT" dirty="0">
                <a:solidFill>
                  <a:srgbClr val="002060"/>
                </a:solidFill>
                <a:latin typeface="Cambria" panose="02040503050406030204" pitchFamily="18" charset="0"/>
              </a:rPr>
              <a:t>,</a:t>
            </a:r>
          </a:p>
          <a:p>
            <a:r>
              <a:rPr lang="lt-LT" dirty="0" err="1">
                <a:solidFill>
                  <a:srgbClr val="002060"/>
                </a:solidFill>
                <a:latin typeface="Cambria" panose="02040503050406030204" pitchFamily="18" charset="0"/>
              </a:rPr>
              <a:t>proteominė</a:t>
            </a:r>
            <a:endParaRPr lang="lt-LT" dirty="0">
              <a:solidFill>
                <a:srgbClr val="002060"/>
              </a:solidFill>
              <a:latin typeface="Cambria" panose="02040503050406030204" pitchFamily="18" charset="0"/>
            </a:endParaRPr>
          </a:p>
          <a:p>
            <a:r>
              <a:rPr lang="lt-LT" dirty="0">
                <a:solidFill>
                  <a:srgbClr val="002060"/>
                </a:solidFill>
                <a:latin typeface="Cambria" panose="02040503050406030204" pitchFamily="18" charset="0"/>
              </a:rPr>
              <a:t>    analizė</a:t>
            </a:r>
          </a:p>
        </p:txBody>
      </p:sp>
      <p:sp>
        <p:nvSpPr>
          <p:cNvPr id="26" name="Rodyklė žemyn 25"/>
          <p:cNvSpPr/>
          <p:nvPr/>
        </p:nvSpPr>
        <p:spPr>
          <a:xfrm>
            <a:off x="940737" y="3143608"/>
            <a:ext cx="484632" cy="55558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9"/>
          <p:cNvSpPr/>
          <p:nvPr/>
        </p:nvSpPr>
        <p:spPr>
          <a:xfrm>
            <a:off x="8090700" y="2448217"/>
            <a:ext cx="1148071" cy="646331"/>
          </a:xfrm>
          <a:prstGeom prst="rect">
            <a:avLst/>
          </a:prstGeom>
        </p:spPr>
        <p:txBody>
          <a:bodyPr wrap="none">
            <a:spAutoFit/>
          </a:bodyPr>
          <a:lstStyle/>
          <a:p>
            <a:r>
              <a:rPr lang="lt-LT" dirty="0">
                <a:solidFill>
                  <a:srgbClr val="002060"/>
                </a:solidFill>
                <a:latin typeface="Cambria" panose="02040503050406030204" pitchFamily="18" charset="0"/>
              </a:rPr>
              <a:t>Duomenų</a:t>
            </a:r>
          </a:p>
          <a:p>
            <a:r>
              <a:rPr lang="lt-LT" dirty="0">
                <a:solidFill>
                  <a:srgbClr val="002060"/>
                </a:solidFill>
                <a:latin typeface="Cambria" panose="02040503050406030204" pitchFamily="18" charset="0"/>
              </a:rPr>
              <a:t>     bazės</a:t>
            </a:r>
          </a:p>
        </p:txBody>
      </p:sp>
      <p:sp>
        <p:nvSpPr>
          <p:cNvPr id="12" name="Stačiakampis 11"/>
          <p:cNvSpPr/>
          <p:nvPr/>
        </p:nvSpPr>
        <p:spPr>
          <a:xfrm>
            <a:off x="10203668" y="2363711"/>
            <a:ext cx="1558760" cy="646331"/>
          </a:xfrm>
          <a:prstGeom prst="rect">
            <a:avLst/>
          </a:prstGeom>
        </p:spPr>
        <p:txBody>
          <a:bodyPr wrap="none">
            <a:spAutoFit/>
          </a:bodyPr>
          <a:lstStyle/>
          <a:p>
            <a:r>
              <a:rPr lang="lt-LT" dirty="0"/>
              <a:t>  </a:t>
            </a:r>
            <a:r>
              <a:rPr lang="lt-LT" dirty="0" err="1">
                <a:solidFill>
                  <a:srgbClr val="002060"/>
                </a:solidFill>
                <a:latin typeface="Cambria" panose="02040503050406030204" pitchFamily="18" charset="0"/>
              </a:rPr>
              <a:t>Bioprocesų</a:t>
            </a:r>
            <a:endParaRPr lang="lt-LT" dirty="0">
              <a:solidFill>
                <a:srgbClr val="002060"/>
              </a:solidFill>
              <a:latin typeface="Cambria" panose="02040503050406030204" pitchFamily="18" charset="0"/>
            </a:endParaRPr>
          </a:p>
          <a:p>
            <a:r>
              <a:rPr lang="lt-LT" dirty="0">
                <a:solidFill>
                  <a:srgbClr val="002060"/>
                </a:solidFill>
                <a:latin typeface="Cambria" panose="02040503050406030204" pitchFamily="18" charset="0"/>
              </a:rPr>
              <a:t>modeliavimas</a:t>
            </a:r>
          </a:p>
        </p:txBody>
      </p:sp>
    </p:spTree>
    <p:extLst>
      <p:ext uri="{BB962C8B-B14F-4D97-AF65-F5344CB8AC3E}">
        <p14:creationId xmlns:p14="http://schemas.microsoft.com/office/powerpoint/2010/main" val="407030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98899" y="141157"/>
            <a:ext cx="10515600" cy="595574"/>
          </a:xfrm>
        </p:spPr>
        <p:txBody>
          <a:bodyPr>
            <a:normAutofit fontScale="90000"/>
          </a:bodyPr>
          <a:lstStyle/>
          <a:p>
            <a:pPr algn="just" defTabSz="179388"/>
            <a:r>
              <a:rPr lang="lt-LT" dirty="0">
                <a:solidFill>
                  <a:schemeClr val="accent4">
                    <a:lumMod val="60000"/>
                    <a:lumOff val="40000"/>
                  </a:schemeClr>
                </a:solidFill>
                <a:latin typeface="Cambria" panose="02040503050406030204" pitchFamily="18" charset="0"/>
              </a:rPr>
              <a:t>			Pavyzdys: Genų banko sudarymas </a:t>
            </a:r>
            <a:endParaRPr lang="lt-LT" dirty="0">
              <a:solidFill>
                <a:schemeClr val="accent4">
                  <a:lumMod val="60000"/>
                  <a:lumOff val="40000"/>
                </a:schemeClr>
              </a:solidFill>
            </a:endParaRPr>
          </a:p>
        </p:txBody>
      </p:sp>
      <p:sp>
        <p:nvSpPr>
          <p:cNvPr id="5" name="Turinio vietos rezervavimo ženklas 4"/>
          <p:cNvSpPr>
            <a:spLocks noGrp="1"/>
          </p:cNvSpPr>
          <p:nvPr>
            <p:ph sz="half" idx="1"/>
          </p:nvPr>
        </p:nvSpPr>
        <p:spPr>
          <a:xfrm>
            <a:off x="0" y="1071418"/>
            <a:ext cx="6019800" cy="5699772"/>
          </a:xfrm>
        </p:spPr>
        <p:txBody>
          <a:bodyPr>
            <a:normAutofit fontScale="85000" lnSpcReduction="10000"/>
          </a:bodyPr>
          <a:lstStyle/>
          <a:p>
            <a:pPr marL="0" indent="0">
              <a:buNone/>
            </a:pPr>
            <a:r>
              <a:rPr lang="lt-LT" sz="2000" dirty="0" err="1">
                <a:solidFill>
                  <a:srgbClr val="002060"/>
                </a:solidFill>
                <a:latin typeface="Cambria" panose="02040503050406030204" pitchFamily="18" charset="0"/>
              </a:rPr>
              <a:t>Bioinformatika</a:t>
            </a:r>
            <a:r>
              <a:rPr lang="lt-LT" sz="2000" dirty="0">
                <a:solidFill>
                  <a:srgbClr val="002060"/>
                </a:solidFill>
                <a:latin typeface="Cambria" panose="02040503050406030204" pitchFamily="18" charset="0"/>
              </a:rPr>
              <a:t> čia atlieka esminį vaidmenį, padėdama rinkti, analizuoti ir saugoti genetinius duomenis, kurie gali būti naudojami tyrimams, diagnozei ir </a:t>
            </a:r>
            <a:r>
              <a:rPr lang="lt-LT" sz="2000" dirty="0" err="1">
                <a:solidFill>
                  <a:srgbClr val="002060"/>
                </a:solidFill>
                <a:latin typeface="Cambria" panose="02040503050406030204" pitchFamily="18" charset="0"/>
              </a:rPr>
              <a:t>terapijoms</a:t>
            </a:r>
            <a:r>
              <a:rPr lang="lt-LT" sz="2000" dirty="0">
                <a:solidFill>
                  <a:srgbClr val="002060"/>
                </a:solidFill>
                <a:latin typeface="Cambria" panose="02040503050406030204" pitchFamily="18" charset="0"/>
              </a:rPr>
              <a:t> kurti.</a:t>
            </a:r>
          </a:p>
          <a:p>
            <a:pPr marL="0" indent="0">
              <a:buNone/>
            </a:pPr>
            <a:r>
              <a:rPr lang="lt-LT" sz="2000" b="1" dirty="0">
                <a:solidFill>
                  <a:srgbClr val="002060"/>
                </a:solidFill>
                <a:latin typeface="Cambria" panose="02040503050406030204" pitchFamily="18" charset="0"/>
              </a:rPr>
              <a:t>Genetinių duomenų rinkimas: </a:t>
            </a:r>
            <a:r>
              <a:rPr lang="lt-LT" sz="2000" dirty="0">
                <a:solidFill>
                  <a:srgbClr val="002060"/>
                </a:solidFill>
                <a:latin typeface="Cambria" panose="02040503050406030204" pitchFamily="18" charset="0"/>
              </a:rPr>
              <a:t>DNR mėginių rinkimas ir </a:t>
            </a:r>
            <a:r>
              <a:rPr lang="lt-LT" sz="2000" dirty="0" err="1">
                <a:solidFill>
                  <a:srgbClr val="002060"/>
                </a:solidFill>
                <a:latin typeface="Cambria" panose="02040503050406030204" pitchFamily="18" charset="0"/>
              </a:rPr>
              <a:t>sekvenavimas</a:t>
            </a:r>
            <a:r>
              <a:rPr lang="lt-LT" sz="2000" dirty="0">
                <a:solidFill>
                  <a:srgbClr val="002060"/>
                </a:solidFill>
                <a:latin typeface="Cambria" panose="02040503050406030204" pitchFamily="18" charset="0"/>
              </a:rPr>
              <a:t>.</a:t>
            </a:r>
          </a:p>
          <a:p>
            <a:pPr marL="0" indent="0">
              <a:buNone/>
            </a:pPr>
            <a:r>
              <a:rPr lang="lt-LT" sz="2000" b="1" dirty="0">
                <a:solidFill>
                  <a:srgbClr val="002060"/>
                </a:solidFill>
                <a:latin typeface="Cambria" panose="02040503050406030204" pitchFamily="18" charset="0"/>
              </a:rPr>
              <a:t>Duomenų apdorojimas ir kokybės kontrolė</a:t>
            </a:r>
            <a:r>
              <a:rPr lang="lt-LT" sz="2000" dirty="0">
                <a:solidFill>
                  <a:srgbClr val="002060"/>
                </a:solidFill>
                <a:latin typeface="Cambria" panose="02040503050406030204" pitchFamily="18" charset="0"/>
              </a:rPr>
              <a:t>: </a:t>
            </a:r>
            <a:r>
              <a:rPr lang="lt-LT" sz="2000" dirty="0" err="1">
                <a:solidFill>
                  <a:srgbClr val="002060"/>
                </a:solidFill>
                <a:latin typeface="Cambria" panose="02040503050406030204" pitchFamily="18" charset="0"/>
              </a:rPr>
              <a:t>bioinformatikos</a:t>
            </a:r>
            <a:r>
              <a:rPr lang="lt-LT" sz="2000" dirty="0">
                <a:solidFill>
                  <a:srgbClr val="002060"/>
                </a:solidFill>
                <a:latin typeface="Cambria" panose="02040503050406030204" pitchFamily="18" charset="0"/>
              </a:rPr>
              <a:t> įrankiais įvertinti sekų kokybę.</a:t>
            </a:r>
          </a:p>
          <a:p>
            <a:pPr marL="0" indent="0">
              <a:buNone/>
            </a:pPr>
            <a:r>
              <a:rPr lang="lt-LT" sz="2000" b="1" dirty="0">
                <a:solidFill>
                  <a:srgbClr val="002060"/>
                </a:solidFill>
                <a:latin typeface="Cambria" panose="02040503050406030204" pitchFamily="18" charset="0"/>
              </a:rPr>
              <a:t>Genomų analizė:</a:t>
            </a:r>
            <a:r>
              <a:rPr lang="lt-LT" sz="2000" dirty="0">
                <a:solidFill>
                  <a:srgbClr val="002060"/>
                </a:solidFill>
                <a:latin typeface="Cambria" panose="02040503050406030204" pitchFamily="18" charset="0"/>
              </a:rPr>
              <a:t> </a:t>
            </a:r>
            <a:r>
              <a:rPr lang="lt-LT" sz="2000" dirty="0" err="1">
                <a:solidFill>
                  <a:srgbClr val="002060"/>
                </a:solidFill>
                <a:latin typeface="Cambria" panose="02040503050406030204" pitchFamily="18" charset="0"/>
              </a:rPr>
              <a:t>bioinformatikos</a:t>
            </a:r>
            <a:r>
              <a:rPr lang="lt-LT" sz="2000" dirty="0">
                <a:solidFill>
                  <a:srgbClr val="002060"/>
                </a:solidFill>
                <a:latin typeface="Cambria" panose="02040503050406030204" pitchFamily="18" charset="0"/>
              </a:rPr>
              <a:t> įrankiais išskiriami genetiniai variantai. </a:t>
            </a:r>
          </a:p>
          <a:p>
            <a:pPr marL="0" indent="0">
              <a:buNone/>
            </a:pPr>
            <a:r>
              <a:rPr lang="lt-LT" sz="2000" b="1" dirty="0">
                <a:solidFill>
                  <a:srgbClr val="002060"/>
                </a:solidFill>
                <a:latin typeface="Cambria" panose="02040503050406030204" pitchFamily="18" charset="0"/>
              </a:rPr>
              <a:t>Genų anotacija</a:t>
            </a:r>
            <a:r>
              <a:rPr lang="lt-LT" sz="2000" dirty="0">
                <a:solidFill>
                  <a:srgbClr val="002060"/>
                </a:solidFill>
                <a:latin typeface="Cambria" panose="02040503050406030204" pitchFamily="18" charset="0"/>
              </a:rPr>
              <a:t>: </a:t>
            </a:r>
            <a:r>
              <a:rPr lang="lt-LT" sz="2000" dirty="0" err="1">
                <a:solidFill>
                  <a:srgbClr val="002060"/>
                </a:solidFill>
                <a:latin typeface="Cambria" panose="02040503050406030204" pitchFamily="18" charset="0"/>
              </a:rPr>
              <a:t>bioinformatikos</a:t>
            </a:r>
            <a:r>
              <a:rPr lang="lt-LT" sz="2000" dirty="0">
                <a:solidFill>
                  <a:srgbClr val="002060"/>
                </a:solidFill>
                <a:latin typeface="Cambria" panose="02040503050406030204" pitchFamily="18" charset="0"/>
              </a:rPr>
              <a:t> įrankiais  atliekama genų anotacija, siekiant nustatyti genetinių variantų poveikį ir jų asociacijas su žinomais genais bei biologiniais. </a:t>
            </a:r>
          </a:p>
          <a:p>
            <a:pPr marL="0" indent="0">
              <a:buNone/>
            </a:pPr>
            <a:r>
              <a:rPr lang="lt-LT" sz="2000" b="1" dirty="0">
                <a:solidFill>
                  <a:srgbClr val="002060"/>
                </a:solidFill>
                <a:latin typeface="Cambria" panose="02040503050406030204" pitchFamily="18" charset="0"/>
              </a:rPr>
              <a:t>Duomenų saugojimas ir valdymas</a:t>
            </a:r>
            <a:r>
              <a:rPr lang="lt-LT" sz="2000" dirty="0">
                <a:solidFill>
                  <a:srgbClr val="002060"/>
                </a:solidFill>
                <a:latin typeface="Cambria" panose="02040503050406030204" pitchFamily="18" charset="0"/>
              </a:rPr>
              <a:t>: sukurti ir prižiūrėti duomenų bazę, kurioje būtų saugomi genetiniai duomenys.</a:t>
            </a:r>
          </a:p>
          <a:p>
            <a:pPr marL="0" indent="0">
              <a:buNone/>
            </a:pPr>
            <a:r>
              <a:rPr lang="lt-LT" sz="2000" b="1" dirty="0">
                <a:solidFill>
                  <a:srgbClr val="002060"/>
                </a:solidFill>
                <a:latin typeface="Cambria" panose="02040503050406030204" pitchFamily="18" charset="0"/>
              </a:rPr>
              <a:t>Duomenų integracija ir prieinamumas:</a:t>
            </a:r>
            <a:r>
              <a:rPr lang="lt-LT" sz="2000" dirty="0">
                <a:solidFill>
                  <a:srgbClr val="002060"/>
                </a:solidFill>
                <a:latin typeface="Cambria" panose="02040503050406030204" pitchFamily="18" charset="0"/>
              </a:rPr>
              <a:t> integruoti genetinius duomenis su klinikiniais duomenimis. Užtikrinti saugų duomenų prieinamumą mokslininkams ir gydytojams. </a:t>
            </a:r>
          </a:p>
          <a:p>
            <a:pPr marL="0" indent="0">
              <a:buNone/>
            </a:pPr>
            <a:r>
              <a:rPr lang="lt-LT" sz="2000" b="1" dirty="0">
                <a:solidFill>
                  <a:srgbClr val="002060"/>
                </a:solidFill>
                <a:latin typeface="Cambria" panose="02040503050406030204" pitchFamily="18" charset="0"/>
              </a:rPr>
              <a:t>Genetinių žymenų identifikacija ir tyrimai: </a:t>
            </a:r>
            <a:r>
              <a:rPr lang="lt-LT" sz="2000" dirty="0">
                <a:solidFill>
                  <a:srgbClr val="002060"/>
                </a:solidFill>
                <a:latin typeface="Cambria" panose="02040503050406030204" pitchFamily="18" charset="0"/>
              </a:rPr>
              <a:t>analizuoti duomenis, siekiant nustatyti genetinius žymenis ligų diagnostikai ir terapijai.</a:t>
            </a:r>
          </a:p>
        </p:txBody>
      </p:sp>
      <p:pic>
        <p:nvPicPr>
          <p:cNvPr id="8" name="Turinio vietos rezervavimo ženklas 7"/>
          <p:cNvPicPr>
            <a:picLocks noGrp="1" noChangeAspect="1"/>
          </p:cNvPicPr>
          <p:nvPr>
            <p:ph sz="half" idx="2"/>
          </p:nvPr>
        </p:nvPicPr>
        <p:blipFill>
          <a:blip r:embed="rId2"/>
          <a:stretch>
            <a:fillRect/>
          </a:stretch>
        </p:blipFill>
        <p:spPr>
          <a:xfrm>
            <a:off x="6019800" y="736731"/>
            <a:ext cx="6060757" cy="3395431"/>
          </a:xfrm>
          <a:prstGeom prst="rect">
            <a:avLst/>
          </a:prstGeom>
        </p:spPr>
      </p:pic>
      <p:pic>
        <p:nvPicPr>
          <p:cNvPr id="4" name="Paveikslėlis 3"/>
          <p:cNvPicPr>
            <a:picLocks noChangeAspect="1"/>
          </p:cNvPicPr>
          <p:nvPr/>
        </p:nvPicPr>
        <p:blipFill>
          <a:blip r:embed="rId3"/>
          <a:stretch>
            <a:fillRect/>
          </a:stretch>
        </p:blipFill>
        <p:spPr>
          <a:xfrm>
            <a:off x="177564" y="25410"/>
            <a:ext cx="1014628" cy="1046008"/>
          </a:xfrm>
          <a:prstGeom prst="rect">
            <a:avLst/>
          </a:prstGeom>
        </p:spPr>
      </p:pic>
      <p:sp>
        <p:nvSpPr>
          <p:cNvPr id="9" name="Suapvalintas stačiakampis 8"/>
          <p:cNvSpPr/>
          <p:nvPr/>
        </p:nvSpPr>
        <p:spPr>
          <a:xfrm>
            <a:off x="5926237" y="4224759"/>
            <a:ext cx="6079603" cy="253485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lt-LT" dirty="0">
                <a:solidFill>
                  <a:srgbClr val="C00000"/>
                </a:solidFill>
                <a:latin typeface="Cambria" panose="02040503050406030204" pitchFamily="18" charset="0"/>
              </a:rPr>
              <a:t>Duomenų rinkimas ir kokybė.</a:t>
            </a:r>
            <a:r>
              <a:rPr lang="lt-LT" dirty="0">
                <a:solidFill>
                  <a:srgbClr val="002060"/>
                </a:solidFill>
                <a:latin typeface="Cambria" panose="02040503050406030204" pitchFamily="18" charset="0"/>
              </a:rPr>
              <a:t> Iššūkis surinkti didelį ir įvairų genetinių duomenų kiekį. </a:t>
            </a:r>
          </a:p>
          <a:p>
            <a:pPr marL="342900" indent="-342900" algn="just">
              <a:buAutoNum type="arabicPeriod"/>
            </a:pPr>
            <a:r>
              <a:rPr lang="lt-LT" dirty="0">
                <a:solidFill>
                  <a:srgbClr val="C00000"/>
                </a:solidFill>
                <a:latin typeface="Cambria" panose="02040503050406030204" pitchFamily="18" charset="0"/>
              </a:rPr>
              <a:t>Duomenų saugojimas ir valdymas. </a:t>
            </a:r>
            <a:r>
              <a:rPr lang="lt-LT" dirty="0">
                <a:solidFill>
                  <a:srgbClr val="002060"/>
                </a:solidFill>
                <a:latin typeface="Cambria" panose="02040503050406030204" pitchFamily="18" charset="0"/>
              </a:rPr>
              <a:t>Iššūkis didelių duomenų kiekių saugojimas ir valdymas.</a:t>
            </a:r>
          </a:p>
          <a:p>
            <a:pPr marL="342900" indent="-342900" algn="just">
              <a:buAutoNum type="arabicPeriod"/>
            </a:pPr>
            <a:r>
              <a:rPr lang="lt-LT" dirty="0">
                <a:solidFill>
                  <a:srgbClr val="C00000"/>
                </a:solidFill>
                <a:latin typeface="Cambria" panose="02040503050406030204" pitchFamily="18" charset="0"/>
              </a:rPr>
              <a:t>Duomenų privatumas ir saugumas. </a:t>
            </a:r>
            <a:r>
              <a:rPr lang="lt-LT" dirty="0">
                <a:solidFill>
                  <a:srgbClr val="002060"/>
                </a:solidFill>
                <a:latin typeface="Cambria" panose="02040503050406030204" pitchFamily="18" charset="0"/>
              </a:rPr>
              <a:t>Užtikrinti surinktų genetinių duomenų privatumą ir saugumą.</a:t>
            </a:r>
          </a:p>
          <a:p>
            <a:pPr marL="342900" indent="-342900" algn="just">
              <a:buAutoNum type="arabicPeriod"/>
            </a:pPr>
            <a:r>
              <a:rPr lang="lt-LT" dirty="0">
                <a:solidFill>
                  <a:srgbClr val="C00000"/>
                </a:solidFill>
                <a:latin typeface="Cambria" panose="02040503050406030204" pitchFamily="18" charset="0"/>
              </a:rPr>
              <a:t>Etika ir teisė.</a:t>
            </a:r>
            <a:r>
              <a:rPr lang="lt-LT" dirty="0">
                <a:solidFill>
                  <a:srgbClr val="002060"/>
                </a:solidFill>
                <a:latin typeface="Cambria" panose="02040503050406030204" pitchFamily="18" charset="0"/>
              </a:rPr>
              <a:t> Klausimai, susiję su genetinių duomenų rinkimu, saugojimu ir naudojimu.</a:t>
            </a:r>
          </a:p>
          <a:p>
            <a:pPr marL="342900" indent="-342900" algn="just">
              <a:buAutoNum type="arabicPeriod"/>
            </a:pPr>
            <a:r>
              <a:rPr lang="lt-LT" dirty="0">
                <a:solidFill>
                  <a:srgbClr val="C00000"/>
                </a:solidFill>
                <a:latin typeface="Cambria" panose="02040503050406030204" pitchFamily="18" charset="0"/>
              </a:rPr>
              <a:t>Dideli finansiniai ir žmogiškieji ištekliai. </a:t>
            </a:r>
          </a:p>
        </p:txBody>
      </p:sp>
    </p:spTree>
    <p:extLst>
      <p:ext uri="{BB962C8B-B14F-4D97-AF65-F5344CB8AC3E}">
        <p14:creationId xmlns:p14="http://schemas.microsoft.com/office/powerpoint/2010/main" val="38998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42999" y="-27321"/>
            <a:ext cx="11440970" cy="1137998"/>
          </a:xfrm>
        </p:spPr>
        <p:txBody>
          <a:bodyPr>
            <a:normAutofit fontScale="90000"/>
          </a:bodyPr>
          <a:lstStyle/>
          <a:p>
            <a:r>
              <a:rPr lang="lt-LT" dirty="0">
                <a:solidFill>
                  <a:schemeClr val="accent6">
                    <a:lumMod val="75000"/>
                  </a:schemeClr>
                </a:solidFill>
                <a:latin typeface="Cambria" panose="02040503050406030204" pitchFamily="18" charset="0"/>
              </a:rPr>
              <a:t>	</a:t>
            </a:r>
            <a:r>
              <a:rPr lang="lt-LT" dirty="0">
                <a:solidFill>
                  <a:srgbClr val="FFC000"/>
                </a:solidFill>
                <a:latin typeface="Cambria" panose="02040503050406030204" pitchFamily="18" charset="0"/>
              </a:rPr>
              <a:t> </a:t>
            </a:r>
            <a:r>
              <a:rPr lang="lt-LT" dirty="0">
                <a:solidFill>
                  <a:srgbClr val="9254B8"/>
                </a:solidFill>
                <a:latin typeface="Cambria" panose="02040503050406030204" pitchFamily="18" charset="0"/>
              </a:rPr>
              <a:t>Violetinė biotechnologija – patentai ir </a:t>
            </a:r>
            <a:br>
              <a:rPr lang="lt-LT" dirty="0">
                <a:solidFill>
                  <a:srgbClr val="9254B8"/>
                </a:solidFill>
                <a:latin typeface="Cambria" panose="02040503050406030204" pitchFamily="18" charset="0"/>
              </a:rPr>
            </a:br>
            <a:r>
              <a:rPr lang="lt-LT" dirty="0">
                <a:solidFill>
                  <a:srgbClr val="9254B8"/>
                </a:solidFill>
                <a:latin typeface="Cambria" panose="02040503050406030204" pitchFamily="18" charset="0"/>
              </a:rPr>
              <a:t>                                     išradimai</a:t>
            </a:r>
            <a:endParaRPr lang="lt-LT" dirty="0"/>
          </a:p>
        </p:txBody>
      </p:sp>
      <p:sp>
        <p:nvSpPr>
          <p:cNvPr id="17" name="Ovalas 16"/>
          <p:cNvSpPr/>
          <p:nvPr/>
        </p:nvSpPr>
        <p:spPr>
          <a:xfrm>
            <a:off x="1332683" y="2128257"/>
            <a:ext cx="1899106" cy="1696328"/>
          </a:xfrm>
          <a:prstGeom prst="ellipse">
            <a:avLst/>
          </a:prstGeom>
          <a:solidFill>
            <a:srgbClr val="9954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8" name="Ovalas 17"/>
          <p:cNvSpPr/>
          <p:nvPr/>
        </p:nvSpPr>
        <p:spPr>
          <a:xfrm>
            <a:off x="5381751" y="2120482"/>
            <a:ext cx="1779049" cy="1696327"/>
          </a:xfrm>
          <a:prstGeom prst="ellipse">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19" name="Ovalas 18"/>
          <p:cNvSpPr/>
          <p:nvPr/>
        </p:nvSpPr>
        <p:spPr>
          <a:xfrm>
            <a:off x="9191054" y="2132116"/>
            <a:ext cx="1779049" cy="1696327"/>
          </a:xfrm>
          <a:prstGeom prst="ellipse">
            <a:avLst/>
          </a:prstGeom>
          <a:solidFill>
            <a:srgbClr val="DCC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rgbClr val="002060"/>
              </a:solidFill>
              <a:latin typeface="Cambria" panose="02040503050406030204" pitchFamily="18" charset="0"/>
            </a:endParaRPr>
          </a:p>
        </p:txBody>
      </p:sp>
      <p:sp>
        <p:nvSpPr>
          <p:cNvPr id="22" name="Suapvalintas stačiakampis 21"/>
          <p:cNvSpPr/>
          <p:nvPr/>
        </p:nvSpPr>
        <p:spPr>
          <a:xfrm>
            <a:off x="667043" y="3852270"/>
            <a:ext cx="3230386" cy="3033413"/>
          </a:xfrm>
          <a:prstGeom prst="roundRect">
            <a:avLst/>
          </a:prstGeom>
          <a:solidFill>
            <a:srgbClr val="DCC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Patentuojant naujas technologijas ir metodus, įmonės ir mokslininkai gali apsaugoti savo išradimus nuo konkurentų ir užtikrinti sukurtų produktų </a:t>
            </a:r>
            <a:r>
              <a:rPr lang="lt-LT" dirty="0" err="1">
                <a:solidFill>
                  <a:srgbClr val="002060"/>
                </a:solidFill>
                <a:latin typeface="Cambria" panose="02040503050406030204" pitchFamily="18" charset="0"/>
              </a:rPr>
              <a:t>komercializavimą</a:t>
            </a:r>
            <a:endParaRPr lang="lt-LT" dirty="0">
              <a:solidFill>
                <a:srgbClr val="002060"/>
              </a:solidFill>
              <a:latin typeface="Cambria" panose="02040503050406030204" pitchFamily="18" charset="0"/>
            </a:endParaRPr>
          </a:p>
        </p:txBody>
      </p:sp>
      <p:sp>
        <p:nvSpPr>
          <p:cNvPr id="23" name="Suapvalintas stačiakampis 22"/>
          <p:cNvSpPr/>
          <p:nvPr/>
        </p:nvSpPr>
        <p:spPr>
          <a:xfrm>
            <a:off x="4754169" y="3824585"/>
            <a:ext cx="3043358" cy="3033124"/>
          </a:xfrm>
          <a:prstGeom prst="roundRect">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Turėdami patentus, tyrėjai ir įmonės gali pritraukti investicijas iš verslo partnerių, kurie nori investuoti į patikrintas ir apsaugotas technologijas.</a:t>
            </a:r>
          </a:p>
        </p:txBody>
      </p:sp>
      <p:sp>
        <p:nvSpPr>
          <p:cNvPr id="24" name="Suapvalintas stačiakampis 23"/>
          <p:cNvSpPr/>
          <p:nvPr/>
        </p:nvSpPr>
        <p:spPr>
          <a:xfrm>
            <a:off x="8636371" y="3847393"/>
            <a:ext cx="2895108" cy="3033124"/>
          </a:xfrm>
          <a:prstGeom prst="roundRect">
            <a:avLst/>
          </a:prstGeom>
          <a:solidFill>
            <a:srgbClr val="9954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Patentai suteikia galimybę sudaryti licencijų sutartis ir bendradarbiauti su kitomis įmonėmis ir tyrimų institucijomis.</a:t>
            </a:r>
          </a:p>
        </p:txBody>
      </p:sp>
      <p:sp>
        <p:nvSpPr>
          <p:cNvPr id="26" name="Rodyklė žemyn 25"/>
          <p:cNvSpPr/>
          <p:nvPr/>
        </p:nvSpPr>
        <p:spPr>
          <a:xfrm>
            <a:off x="2039920" y="3511793"/>
            <a:ext cx="484632" cy="555586"/>
          </a:xfrm>
          <a:prstGeom prst="downArrow">
            <a:avLst/>
          </a:prstGeom>
          <a:solidFill>
            <a:srgbClr val="9954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6127046" y="3539016"/>
            <a:ext cx="484632" cy="555586"/>
          </a:xfrm>
          <a:prstGeom prst="downArrow">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9854078" y="3546792"/>
            <a:ext cx="484632" cy="555586"/>
          </a:xfrm>
          <a:prstGeom prst="downArrow">
            <a:avLst/>
          </a:prstGeom>
          <a:solidFill>
            <a:srgbClr val="DCC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0" name="Suapvalintas stačiakampis 9"/>
          <p:cNvSpPr/>
          <p:nvPr/>
        </p:nvSpPr>
        <p:spPr>
          <a:xfrm>
            <a:off x="906714" y="1056950"/>
            <a:ext cx="10918424" cy="872914"/>
          </a:xfrm>
          <a:prstGeom prst="roundRect">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dirty="0">
                <a:solidFill>
                  <a:srgbClr val="002060"/>
                </a:solidFill>
                <a:latin typeface="Cambria" panose="02040503050406030204" pitchFamily="18" charset="0"/>
              </a:rPr>
              <a:t>Ši biotechnologijos šaka, orientuota į naujų technologijų kūrimą, produktų ir paslaugų inovacijas, kurios gali būti patentuojamos ir </a:t>
            </a:r>
            <a:r>
              <a:rPr lang="lt-LT" sz="2000" dirty="0" err="1">
                <a:solidFill>
                  <a:srgbClr val="002060"/>
                </a:solidFill>
                <a:latin typeface="Cambria" panose="02040503050406030204" pitchFamily="18" charset="0"/>
              </a:rPr>
              <a:t>komercializuojamos</a:t>
            </a:r>
            <a:r>
              <a:rPr lang="lt-LT" sz="2000" dirty="0">
                <a:solidFill>
                  <a:srgbClr val="002060"/>
                </a:solidFill>
                <a:latin typeface="Cambria" panose="02040503050406030204" pitchFamily="18" charset="0"/>
              </a:rPr>
              <a:t>. Violetinės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p:txBody>
      </p:sp>
      <p:sp>
        <p:nvSpPr>
          <p:cNvPr id="3" name="Stačiakampis 2"/>
          <p:cNvSpPr/>
          <p:nvPr/>
        </p:nvSpPr>
        <p:spPr>
          <a:xfrm>
            <a:off x="1226917" y="2453464"/>
            <a:ext cx="1802225" cy="923330"/>
          </a:xfrm>
          <a:prstGeom prst="rect">
            <a:avLst/>
          </a:prstGeom>
        </p:spPr>
        <p:txBody>
          <a:bodyPr wrap="none">
            <a:spAutoFit/>
          </a:bodyPr>
          <a:lstStyle/>
          <a:p>
            <a:r>
              <a:rPr lang="lt-LT" dirty="0"/>
              <a:t>        </a:t>
            </a:r>
            <a:r>
              <a:rPr lang="lt-LT" dirty="0">
                <a:solidFill>
                  <a:srgbClr val="002060"/>
                </a:solidFill>
                <a:latin typeface="Cambria" panose="02040503050406030204" pitchFamily="18" charset="0"/>
              </a:rPr>
              <a:t>Intelektinės</a:t>
            </a:r>
          </a:p>
          <a:p>
            <a:r>
              <a:rPr lang="lt-LT" dirty="0">
                <a:solidFill>
                  <a:srgbClr val="002060"/>
                </a:solidFill>
                <a:latin typeface="Cambria" panose="02040503050406030204" pitchFamily="18" charset="0"/>
              </a:rPr>
              <a:t>         nuosavybės</a:t>
            </a:r>
          </a:p>
          <a:p>
            <a:r>
              <a:rPr lang="lt-LT" dirty="0">
                <a:solidFill>
                  <a:srgbClr val="002060"/>
                </a:solidFill>
                <a:latin typeface="Cambria" panose="02040503050406030204" pitchFamily="18" charset="0"/>
              </a:rPr>
              <a:t>           apsauga</a:t>
            </a:r>
          </a:p>
        </p:txBody>
      </p:sp>
      <p:sp>
        <p:nvSpPr>
          <p:cNvPr id="4" name="Stačiakampis 3"/>
          <p:cNvSpPr/>
          <p:nvPr/>
        </p:nvSpPr>
        <p:spPr>
          <a:xfrm>
            <a:off x="5599895" y="2654144"/>
            <a:ext cx="1358000" cy="646331"/>
          </a:xfrm>
          <a:prstGeom prst="rect">
            <a:avLst/>
          </a:prstGeom>
        </p:spPr>
        <p:txBody>
          <a:bodyPr wrap="none">
            <a:spAutoFit/>
          </a:bodyPr>
          <a:lstStyle/>
          <a:p>
            <a:r>
              <a:rPr lang="lt-LT" dirty="0">
                <a:solidFill>
                  <a:srgbClr val="002060"/>
                </a:solidFill>
                <a:latin typeface="Cambria" panose="02040503050406030204" pitchFamily="18" charset="0"/>
              </a:rPr>
              <a:t>  Investicijų</a:t>
            </a:r>
          </a:p>
          <a:p>
            <a:r>
              <a:rPr lang="lt-LT" dirty="0">
                <a:solidFill>
                  <a:srgbClr val="002060"/>
                </a:solidFill>
                <a:latin typeface="Cambria" panose="02040503050406030204" pitchFamily="18" charset="0"/>
              </a:rPr>
              <a:t>  skatinimas</a:t>
            </a:r>
          </a:p>
        </p:txBody>
      </p:sp>
      <p:sp>
        <p:nvSpPr>
          <p:cNvPr id="30" name="TextBox 29">
            <a:extLst>
              <a:ext uri="{FF2B5EF4-FFF2-40B4-BE49-F238E27FC236}">
                <a16:creationId xmlns:a16="http://schemas.microsoft.com/office/drawing/2014/main" id="{9AF0BE36-000D-484F-84EF-979BC7C80830}"/>
              </a:ext>
            </a:extLst>
          </p:cNvPr>
          <p:cNvSpPr txBox="1"/>
          <p:nvPr/>
        </p:nvSpPr>
        <p:spPr>
          <a:xfrm>
            <a:off x="8958916" y="2688125"/>
            <a:ext cx="2274957" cy="646331"/>
          </a:xfrm>
          <a:prstGeom prst="rect">
            <a:avLst/>
          </a:prstGeom>
          <a:noFill/>
        </p:spPr>
        <p:txBody>
          <a:bodyPr wrap="square">
            <a:spAutoFit/>
          </a:bodyPr>
          <a:lstStyle/>
          <a:p>
            <a:pPr algn="ctr"/>
            <a:r>
              <a:rPr lang="lt-LT" dirty="0">
                <a:solidFill>
                  <a:srgbClr val="002060"/>
                </a:solidFill>
                <a:latin typeface="Cambria" panose="02040503050406030204" pitchFamily="18" charset="0"/>
              </a:rPr>
              <a:t>Bendradarbiavimo galimybės</a:t>
            </a:r>
          </a:p>
        </p:txBody>
      </p:sp>
      <p:pic>
        <p:nvPicPr>
          <p:cNvPr id="20" name="Paveikslėlis 19"/>
          <p:cNvPicPr>
            <a:picLocks noChangeAspect="1"/>
          </p:cNvPicPr>
          <p:nvPr/>
        </p:nvPicPr>
        <p:blipFill>
          <a:blip r:embed="rId2"/>
          <a:stretch>
            <a:fillRect/>
          </a:stretch>
        </p:blipFill>
        <p:spPr>
          <a:xfrm>
            <a:off x="271283" y="61570"/>
            <a:ext cx="955634" cy="918158"/>
          </a:xfrm>
          <a:prstGeom prst="rect">
            <a:avLst/>
          </a:prstGeom>
        </p:spPr>
      </p:pic>
    </p:spTree>
    <p:extLst>
      <p:ext uri="{BB962C8B-B14F-4D97-AF65-F5344CB8AC3E}">
        <p14:creationId xmlns:p14="http://schemas.microsoft.com/office/powerpoint/2010/main" val="3971586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62000" y="0"/>
            <a:ext cx="10515600" cy="1325563"/>
          </a:xfrm>
        </p:spPr>
        <p:txBody>
          <a:bodyPr>
            <a:normAutofit/>
          </a:bodyPr>
          <a:lstStyle/>
          <a:p>
            <a:r>
              <a:rPr lang="lt-LT" dirty="0">
                <a:solidFill>
                  <a:srgbClr val="D060BB"/>
                </a:solidFill>
                <a:latin typeface="Cambria" panose="02040503050406030204" pitchFamily="18" charset="0"/>
              </a:rPr>
              <a:t>		</a:t>
            </a:r>
            <a:r>
              <a:rPr lang="lt-LT" dirty="0">
                <a:solidFill>
                  <a:srgbClr val="9254B8"/>
                </a:solidFill>
                <a:latin typeface="Cambria" panose="02040503050406030204" pitchFamily="18" charset="0"/>
              </a:rPr>
              <a:t>Pavyzdys: aukštos kokybės baltymų</a:t>
            </a:r>
            <a:br>
              <a:rPr lang="lt-LT" dirty="0">
                <a:solidFill>
                  <a:srgbClr val="9254B8"/>
                </a:solidFill>
                <a:latin typeface="Cambria" panose="02040503050406030204" pitchFamily="18" charset="0"/>
              </a:rPr>
            </a:br>
            <a:r>
              <a:rPr lang="lt-LT" dirty="0">
                <a:solidFill>
                  <a:srgbClr val="9254B8"/>
                </a:solidFill>
                <a:latin typeface="Cambria" panose="02040503050406030204" pitchFamily="18" charset="0"/>
              </a:rPr>
              <a:t>                                        analizė</a:t>
            </a:r>
            <a:endParaRPr lang="lt-LT" dirty="0">
              <a:solidFill>
                <a:srgbClr val="9254B8"/>
              </a:solidFill>
            </a:endParaRPr>
          </a:p>
        </p:txBody>
      </p:sp>
      <p:sp>
        <p:nvSpPr>
          <p:cNvPr id="5" name="Turinio vietos rezervavimo ženklas 4"/>
          <p:cNvSpPr>
            <a:spLocks noGrp="1"/>
          </p:cNvSpPr>
          <p:nvPr>
            <p:ph sz="half" idx="1"/>
          </p:nvPr>
        </p:nvSpPr>
        <p:spPr>
          <a:xfrm>
            <a:off x="145449" y="1555750"/>
            <a:ext cx="5167332" cy="5054010"/>
          </a:xfrm>
        </p:spPr>
        <p:txBody>
          <a:bodyPr>
            <a:normAutofit/>
          </a:bodyPr>
          <a:lstStyle/>
          <a:p>
            <a:pPr marL="0" indent="0">
              <a:buNone/>
            </a:pPr>
            <a:r>
              <a:rPr lang="lt-LT" sz="2000" b="1" dirty="0">
                <a:solidFill>
                  <a:srgbClr val="002060"/>
                </a:solidFill>
                <a:latin typeface="Cambria" panose="02040503050406030204" pitchFamily="18" charset="0"/>
              </a:rPr>
              <a:t>Išradimas</a:t>
            </a:r>
            <a:r>
              <a:rPr lang="lt-LT" sz="2000" dirty="0">
                <a:solidFill>
                  <a:srgbClr val="002060"/>
                </a:solidFill>
                <a:latin typeface="Cambria" panose="02040503050406030204" pitchFamily="18" charset="0"/>
              </a:rPr>
              <a:t>: „Masės spektrometrija –</a:t>
            </a:r>
            <a:r>
              <a:rPr lang="lt-LT" sz="2000" dirty="0" err="1">
                <a:solidFill>
                  <a:srgbClr val="002060"/>
                </a:solidFill>
                <a:latin typeface="Cambria" panose="02040503050406030204" pitchFamily="18" charset="0"/>
              </a:rPr>
              <a:t>proteomikos</a:t>
            </a:r>
            <a:r>
              <a:rPr lang="lt-LT" sz="2000" dirty="0">
                <a:solidFill>
                  <a:srgbClr val="002060"/>
                </a:solidFill>
                <a:latin typeface="Cambria" panose="02040503050406030204" pitchFamily="18" charset="0"/>
              </a:rPr>
              <a:t> pagrindas“.</a:t>
            </a:r>
          </a:p>
          <a:p>
            <a:pPr marL="0" indent="0">
              <a:buNone/>
            </a:pPr>
            <a:r>
              <a:rPr lang="lt-LT" sz="2000" b="1" dirty="0">
                <a:solidFill>
                  <a:srgbClr val="002060"/>
                </a:solidFill>
                <a:latin typeface="Cambria" panose="02040503050406030204" pitchFamily="18" charset="0"/>
              </a:rPr>
              <a:t>Patento pavyzdys</a:t>
            </a:r>
            <a:r>
              <a:rPr lang="lt-LT" sz="2000" dirty="0">
                <a:solidFill>
                  <a:srgbClr val="002060"/>
                </a:solidFill>
                <a:latin typeface="Cambria" panose="02040503050406030204" pitchFamily="18" charset="0"/>
              </a:rPr>
              <a:t>: Įmonės turi patentus dėl masių spektrometrijos įrankių ir metodų, naudojamų </a:t>
            </a:r>
            <a:r>
              <a:rPr lang="lt-LT" sz="2000" dirty="0" err="1">
                <a:solidFill>
                  <a:srgbClr val="002060"/>
                </a:solidFill>
                <a:latin typeface="Cambria" panose="02040503050406030204" pitchFamily="18" charset="0"/>
              </a:rPr>
              <a:t>proteomikoje</a:t>
            </a:r>
            <a:r>
              <a:rPr lang="lt-LT" sz="2000" dirty="0">
                <a:solidFill>
                  <a:srgbClr val="002060"/>
                </a:solidFill>
                <a:latin typeface="Cambria" panose="02040503050406030204" pitchFamily="18" charset="0"/>
              </a:rPr>
              <a:t>.</a:t>
            </a:r>
          </a:p>
          <a:p>
            <a:pPr marL="0" indent="0">
              <a:buNone/>
            </a:pPr>
            <a:r>
              <a:rPr lang="lt-LT" sz="2000" b="1" dirty="0">
                <a:solidFill>
                  <a:srgbClr val="002060"/>
                </a:solidFill>
                <a:latin typeface="Cambria" panose="02040503050406030204" pitchFamily="18" charset="0"/>
              </a:rPr>
              <a:t>Technologija</a:t>
            </a:r>
            <a:r>
              <a:rPr lang="lt-LT" sz="2000" dirty="0">
                <a:solidFill>
                  <a:srgbClr val="002060"/>
                </a:solidFill>
                <a:latin typeface="Cambria" panose="02040503050406030204" pitchFamily="18" charset="0"/>
              </a:rPr>
              <a:t>: naudojama baltymų identifikavimui ir </a:t>
            </a:r>
            <a:r>
              <a:rPr lang="lt-LT" sz="2000" dirty="0" err="1">
                <a:solidFill>
                  <a:srgbClr val="002060"/>
                </a:solidFill>
                <a:latin typeface="Cambria" panose="02040503050406030204" pitchFamily="18" charset="0"/>
              </a:rPr>
              <a:t>kvantifikavimui</a:t>
            </a:r>
            <a:r>
              <a:rPr lang="lt-LT" sz="2000" dirty="0">
                <a:solidFill>
                  <a:srgbClr val="002060"/>
                </a:solidFill>
                <a:latin typeface="Cambria" panose="02040503050406030204" pitchFamily="18" charset="0"/>
              </a:rPr>
              <a:t>, kas yra esminis žingsnis kuriant naujas diagnostikos priemones ir </a:t>
            </a:r>
            <a:r>
              <a:rPr lang="lt-LT" sz="2000" dirty="0" err="1">
                <a:solidFill>
                  <a:srgbClr val="002060"/>
                </a:solidFill>
                <a:latin typeface="Cambria" panose="02040503050406030204" pitchFamily="18" charset="0"/>
              </a:rPr>
              <a:t>terapijas</a:t>
            </a:r>
            <a:r>
              <a:rPr lang="lt-LT" sz="2000" dirty="0">
                <a:solidFill>
                  <a:srgbClr val="002060"/>
                </a:solidFill>
                <a:latin typeface="Cambria" panose="02040503050406030204" pitchFamily="18" charset="0"/>
              </a:rPr>
              <a:t>.</a:t>
            </a:r>
          </a:p>
          <a:p>
            <a:pPr marL="0" indent="0">
              <a:buNone/>
            </a:pPr>
            <a:r>
              <a:rPr lang="lt-LT" sz="2000" b="1" dirty="0">
                <a:solidFill>
                  <a:srgbClr val="002060"/>
                </a:solidFill>
                <a:latin typeface="Cambria" panose="02040503050406030204" pitchFamily="18" charset="0"/>
              </a:rPr>
              <a:t>Inovacija</a:t>
            </a:r>
            <a:r>
              <a:rPr lang="lt-LT" sz="2000" dirty="0">
                <a:solidFill>
                  <a:srgbClr val="002060"/>
                </a:solidFill>
                <a:latin typeface="Cambria" panose="02040503050406030204" pitchFamily="18" charset="0"/>
              </a:rPr>
              <a:t>: Modernios masių spektrometrijos technologijos leidžia detaliai analizuoti baltymų struktūras ir sąveikas, kas prisideda prie </a:t>
            </a:r>
            <a:r>
              <a:rPr lang="lt-LT" sz="2000" dirty="0" err="1">
                <a:solidFill>
                  <a:srgbClr val="002060"/>
                </a:solidFill>
                <a:latin typeface="Cambria" panose="02040503050406030204" pitchFamily="18" charset="0"/>
              </a:rPr>
              <a:t>biomarkerio</a:t>
            </a:r>
            <a:r>
              <a:rPr lang="lt-LT" sz="2000" dirty="0">
                <a:solidFill>
                  <a:srgbClr val="002060"/>
                </a:solidFill>
                <a:latin typeface="Cambria" panose="02040503050406030204" pitchFamily="18" charset="0"/>
              </a:rPr>
              <a:t> atradimo ir ligų diagnostikos.</a:t>
            </a:r>
          </a:p>
        </p:txBody>
      </p:sp>
      <p:pic>
        <p:nvPicPr>
          <p:cNvPr id="7" name="Turinio vietos rezervavimo ženklas 6"/>
          <p:cNvPicPr>
            <a:picLocks noGrp="1" noChangeAspect="1"/>
          </p:cNvPicPr>
          <p:nvPr>
            <p:ph sz="half" idx="2"/>
          </p:nvPr>
        </p:nvPicPr>
        <p:blipFill>
          <a:blip r:embed="rId2"/>
          <a:stretch>
            <a:fillRect/>
          </a:stretch>
        </p:blipFill>
        <p:spPr>
          <a:xfrm>
            <a:off x="6019800" y="1219469"/>
            <a:ext cx="5783242" cy="3088438"/>
          </a:xfrm>
          <a:prstGeom prst="rect">
            <a:avLst/>
          </a:prstGeom>
        </p:spPr>
      </p:pic>
      <p:pic>
        <p:nvPicPr>
          <p:cNvPr id="4" name="Paveikslėlis 3"/>
          <p:cNvPicPr>
            <a:picLocks noChangeAspect="1"/>
          </p:cNvPicPr>
          <p:nvPr/>
        </p:nvPicPr>
        <p:blipFill>
          <a:blip r:embed="rId3"/>
          <a:stretch>
            <a:fillRect/>
          </a:stretch>
        </p:blipFill>
        <p:spPr>
          <a:xfrm>
            <a:off x="236558" y="230187"/>
            <a:ext cx="1298817" cy="1247883"/>
          </a:xfrm>
          <a:prstGeom prst="rect">
            <a:avLst/>
          </a:prstGeom>
        </p:spPr>
      </p:pic>
      <p:sp>
        <p:nvSpPr>
          <p:cNvPr id="9" name="Suapvalintas stačiakampis 8"/>
          <p:cNvSpPr/>
          <p:nvPr/>
        </p:nvSpPr>
        <p:spPr>
          <a:xfrm>
            <a:off x="5231757" y="4385587"/>
            <a:ext cx="6840638" cy="2415155"/>
          </a:xfrm>
          <a:prstGeom prst="roundRect">
            <a:avLst/>
          </a:prstGeom>
          <a:solidFill>
            <a:srgbClr val="DCC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C00000"/>
                </a:solidFill>
                <a:latin typeface="Cambria" panose="02040503050406030204" pitchFamily="18" charset="0"/>
              </a:rPr>
              <a:t>Patentų paraiškų pateikimas ir teisiniai klausimai: </a:t>
            </a:r>
            <a:r>
              <a:rPr lang="lt-LT" dirty="0">
                <a:solidFill>
                  <a:srgbClr val="002060"/>
                </a:solidFill>
                <a:latin typeface="Cambria" panose="02040503050406030204" pitchFamily="18" charset="0"/>
              </a:rPr>
              <a:t>pasirinkti tinkamą patentavimo strategiją ir užtikrinti, kad išradimas atitiktų visus patentavimo reikalavimus (naujumas, išradimo lygis ir taikymas).</a:t>
            </a:r>
          </a:p>
          <a:p>
            <a:r>
              <a:rPr lang="lt-LT" dirty="0">
                <a:solidFill>
                  <a:srgbClr val="C00000"/>
                </a:solidFill>
                <a:latin typeface="Cambria" panose="02040503050406030204" pitchFamily="18" charset="0"/>
              </a:rPr>
              <a:t>Tarptautinė patentavimo strategija:</a:t>
            </a:r>
            <a:r>
              <a:rPr lang="lt-LT" dirty="0">
                <a:solidFill>
                  <a:srgbClr val="002060"/>
                </a:solidFill>
                <a:latin typeface="Cambria" panose="02040503050406030204" pitchFamily="18" charset="0"/>
              </a:rPr>
              <a:t> suprasti ir taikyti skirtingų šalių patentų įstatymus ir taisykles.</a:t>
            </a:r>
          </a:p>
          <a:p>
            <a:r>
              <a:rPr lang="lt-LT" dirty="0">
                <a:solidFill>
                  <a:srgbClr val="C00000"/>
                </a:solidFill>
                <a:latin typeface="Cambria" panose="02040503050406030204" pitchFamily="18" charset="0"/>
              </a:rPr>
              <a:t>Patentų išlaidos:</a:t>
            </a:r>
            <a:r>
              <a:rPr lang="lt-LT" dirty="0">
                <a:solidFill>
                  <a:srgbClr val="002060"/>
                </a:solidFill>
                <a:latin typeface="Cambria" panose="02040503050406030204" pitchFamily="18" charset="0"/>
              </a:rPr>
              <a:t> procesas brangus, įskaitant patentų paraiškų parengimą, teisinį gynimą ir priežiūrą.</a:t>
            </a:r>
          </a:p>
          <a:p>
            <a:r>
              <a:rPr lang="lt-LT" dirty="0">
                <a:solidFill>
                  <a:srgbClr val="C00000"/>
                </a:solidFill>
                <a:latin typeface="Cambria" panose="02040503050406030204" pitchFamily="18" charset="0"/>
              </a:rPr>
              <a:t>Patento apsaugos laikotarpis:</a:t>
            </a:r>
            <a:r>
              <a:rPr lang="lt-LT" dirty="0">
                <a:solidFill>
                  <a:srgbClr val="002060"/>
                </a:solidFill>
                <a:latin typeface="Cambria" panose="02040503050406030204" pitchFamily="18" charset="0"/>
              </a:rPr>
              <a:t> ribotas ir galutinai baigiasi po 20 m.</a:t>
            </a:r>
          </a:p>
        </p:txBody>
      </p:sp>
    </p:spTree>
    <p:extLst>
      <p:ext uri="{BB962C8B-B14F-4D97-AF65-F5344CB8AC3E}">
        <p14:creationId xmlns:p14="http://schemas.microsoft.com/office/powerpoint/2010/main" val="517061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92597" y="-289108"/>
            <a:ext cx="10515600" cy="1325563"/>
          </a:xfrm>
        </p:spPr>
        <p:txBody>
          <a:bodyPr>
            <a:normAutofit/>
          </a:bodyPr>
          <a:lstStyle/>
          <a:p>
            <a:r>
              <a:rPr lang="lt-LT" dirty="0">
                <a:solidFill>
                  <a:srgbClr val="002060"/>
                </a:solidFill>
                <a:latin typeface="Cambria" panose="02040503050406030204" pitchFamily="18" charset="0"/>
              </a:rPr>
              <a:t>Išvados:</a:t>
            </a:r>
          </a:p>
        </p:txBody>
      </p:sp>
      <p:sp>
        <p:nvSpPr>
          <p:cNvPr id="15" name="Turinio vietos rezervavimo ženklas 14"/>
          <p:cNvSpPr>
            <a:spLocks noGrp="1"/>
          </p:cNvSpPr>
          <p:nvPr>
            <p:ph sz="half" idx="1"/>
          </p:nvPr>
        </p:nvSpPr>
        <p:spPr>
          <a:xfrm>
            <a:off x="92597" y="740780"/>
            <a:ext cx="5927203" cy="6007261"/>
          </a:xfrm>
        </p:spPr>
        <p:txBody>
          <a:bodyPr/>
          <a:lstStyle/>
          <a:p>
            <a:endParaRPr lang="lt-LT" dirty="0"/>
          </a:p>
        </p:txBody>
      </p:sp>
      <p:sp>
        <p:nvSpPr>
          <p:cNvPr id="7" name="Suapvalintas stačiakampis 6"/>
          <p:cNvSpPr/>
          <p:nvPr/>
        </p:nvSpPr>
        <p:spPr>
          <a:xfrm>
            <a:off x="92596" y="740780"/>
            <a:ext cx="5927203" cy="11312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2075" algn="l"/>
              </a:tabLst>
            </a:pPr>
            <a:r>
              <a:rPr lang="lt-LT" dirty="0">
                <a:solidFill>
                  <a:srgbClr val="002060"/>
                </a:solidFill>
                <a:latin typeface="Cambria" panose="02040503050406030204" pitchFamily="18" charset="0"/>
              </a:rPr>
              <a:t>1. Žalioji biotechnologija apima organizmų ir procesų naudojimą, kad būtų sukurti tvarūs sprendimai žemės ūkyje, aplinkosaugoje ir maisto pramonėje.</a:t>
            </a:r>
          </a:p>
        </p:txBody>
      </p:sp>
      <p:sp>
        <p:nvSpPr>
          <p:cNvPr id="9" name="Suapvalintas stačiakampis 8"/>
          <p:cNvSpPr/>
          <p:nvPr/>
        </p:nvSpPr>
        <p:spPr>
          <a:xfrm>
            <a:off x="78603" y="1962741"/>
            <a:ext cx="5955188" cy="1001710"/>
          </a:xfrm>
          <a:prstGeom prst="roundRect">
            <a:avLst/>
          </a:prstGeom>
          <a:solidFill>
            <a:srgbClr val="FD9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2. Raudonoji biotechnologija naudoja </a:t>
            </a:r>
            <a:r>
              <a:rPr lang="lt-LT" dirty="0" err="1">
                <a:solidFill>
                  <a:srgbClr val="002060"/>
                </a:solidFill>
                <a:latin typeface="Cambria" panose="02040503050406030204" pitchFamily="18" charset="0"/>
              </a:rPr>
              <a:t>rekombinantinę</a:t>
            </a:r>
            <a:r>
              <a:rPr lang="lt-LT" dirty="0">
                <a:solidFill>
                  <a:srgbClr val="002060"/>
                </a:solidFill>
                <a:latin typeface="Cambria" panose="02040503050406030204" pitchFamily="18" charset="0"/>
              </a:rPr>
              <a:t> DNR technologiją, vaistų, vakcinų ir genų terapijos metodų kūrimui.</a:t>
            </a:r>
          </a:p>
        </p:txBody>
      </p:sp>
      <p:sp>
        <p:nvSpPr>
          <p:cNvPr id="10" name="Suapvalintas stačiakampis 9"/>
          <p:cNvSpPr/>
          <p:nvPr/>
        </p:nvSpPr>
        <p:spPr>
          <a:xfrm>
            <a:off x="6172197" y="3055196"/>
            <a:ext cx="5934922" cy="120614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8. Pilkoji biotechnologija apima biologinių metodų taikymą aplinkos taršos mažinimui ir valymui bei ekologinių sistemų atkūrimui.</a:t>
            </a:r>
          </a:p>
        </p:txBody>
      </p:sp>
      <p:sp>
        <p:nvSpPr>
          <p:cNvPr id="11" name="Suapvalintas stačiakampis 10"/>
          <p:cNvSpPr/>
          <p:nvPr/>
        </p:nvSpPr>
        <p:spPr>
          <a:xfrm>
            <a:off x="6172198" y="740780"/>
            <a:ext cx="5927203" cy="113121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6. Tamsioji biotechnologija apima biotechnologinių metodų ir technologijų taikymą, kuris gali sukelti pavojų sveikatai ir aplinkai arba būti naudojamas neetiškiems tikslams.</a:t>
            </a:r>
          </a:p>
        </p:txBody>
      </p:sp>
      <p:sp>
        <p:nvSpPr>
          <p:cNvPr id="12" name="Suapvalintas stačiakampis 11"/>
          <p:cNvSpPr/>
          <p:nvPr/>
        </p:nvSpPr>
        <p:spPr>
          <a:xfrm>
            <a:off x="120583" y="5541901"/>
            <a:ext cx="5927203" cy="12061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0" algn="l"/>
                <a:tab pos="717550" algn="l"/>
                <a:tab pos="890588" algn="l"/>
              </a:tabLst>
            </a:pPr>
            <a:r>
              <a:rPr lang="lt-LT" dirty="0">
                <a:solidFill>
                  <a:srgbClr val="002060"/>
                </a:solidFill>
                <a:latin typeface="Cambria" panose="02040503050406030204" pitchFamily="18" charset="0"/>
              </a:rPr>
              <a:t>5. Rudoji biotechnologija siekia kurti ir taikyti biotechnologines priemones, kurios pagerina žemės ūkio praktiką ir aplinkosaugą sausose ir dykumų aplinkose.</a:t>
            </a:r>
          </a:p>
        </p:txBody>
      </p:sp>
      <p:sp>
        <p:nvSpPr>
          <p:cNvPr id="13" name="Suapvalintas stačiakampis 12"/>
          <p:cNvSpPr/>
          <p:nvPr/>
        </p:nvSpPr>
        <p:spPr>
          <a:xfrm>
            <a:off x="92596" y="3055196"/>
            <a:ext cx="5955188" cy="12061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3. Geltonoji biotechnologija taiko genetinę inžineriją ir biotechnologinius metodus žemės ūkio ir maisto produktų sektoriuose.</a:t>
            </a:r>
          </a:p>
        </p:txBody>
      </p:sp>
      <p:sp>
        <p:nvSpPr>
          <p:cNvPr id="14" name="Suapvalintas stačiakampis 13"/>
          <p:cNvSpPr/>
          <p:nvPr/>
        </p:nvSpPr>
        <p:spPr>
          <a:xfrm>
            <a:off x="120583" y="4352081"/>
            <a:ext cx="5927203" cy="113906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4. Mėlynoji biotechnologija taiko jūrų organizmų išteklius tvariai ir efektyviai, siekiant naujų produktų kūrimo ir aplinkosaugos sprendimų.</a:t>
            </a:r>
          </a:p>
        </p:txBody>
      </p:sp>
      <p:sp>
        <p:nvSpPr>
          <p:cNvPr id="18" name="Suapvalintas stačiakampis 17"/>
          <p:cNvSpPr/>
          <p:nvPr/>
        </p:nvSpPr>
        <p:spPr>
          <a:xfrm>
            <a:off x="6186190" y="1962741"/>
            <a:ext cx="5913211" cy="1001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7. Baltoji biotechnologija naudojama siekiant optimizuoti pramonines gamybos procesus ir kurti naujus produktus bei technologijas.</a:t>
            </a:r>
          </a:p>
        </p:txBody>
      </p:sp>
      <p:sp>
        <p:nvSpPr>
          <p:cNvPr id="19" name="Suapvalintas stačiakampis 18"/>
          <p:cNvSpPr/>
          <p:nvPr/>
        </p:nvSpPr>
        <p:spPr>
          <a:xfrm>
            <a:off x="6186189" y="4352081"/>
            <a:ext cx="5913212" cy="11390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9. Auksinė biotechnologija apima </a:t>
            </a:r>
            <a:r>
              <a:rPr lang="lt-LT" dirty="0" err="1">
                <a:solidFill>
                  <a:srgbClr val="002060"/>
                </a:solidFill>
                <a:latin typeface="Cambria" panose="02040503050406030204" pitchFamily="18" charset="0"/>
              </a:rPr>
              <a:t>bioinformatiką</a:t>
            </a:r>
            <a:r>
              <a:rPr lang="lt-LT" dirty="0">
                <a:solidFill>
                  <a:srgbClr val="002060"/>
                </a:solidFill>
                <a:latin typeface="Cambria" panose="02040503050406030204" pitchFamily="18" charset="0"/>
              </a:rPr>
              <a:t> ir kompiuterinę biologiją, kurios leidžia analizuoti didelius biologinių duomenų kiekius ir kurti biologinių sistemų modelius.</a:t>
            </a:r>
          </a:p>
        </p:txBody>
      </p:sp>
      <p:sp>
        <p:nvSpPr>
          <p:cNvPr id="20" name="Suapvalintas stačiakampis 19"/>
          <p:cNvSpPr/>
          <p:nvPr/>
        </p:nvSpPr>
        <p:spPr>
          <a:xfrm>
            <a:off x="6179193" y="5550061"/>
            <a:ext cx="5913212" cy="1139066"/>
          </a:xfrm>
          <a:prstGeom prst="roundRect">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solidFill>
                  <a:srgbClr val="002060"/>
                </a:solidFill>
                <a:latin typeface="Cambria" panose="02040503050406030204" pitchFamily="18" charset="0"/>
              </a:rPr>
              <a:t>10. Violetinė biotechnologija apima intelektinės nuosavybės apsaugos ir teisės aktų kūrimą bei taikymą biotechnologijų srityje.</a:t>
            </a:r>
          </a:p>
        </p:txBody>
      </p:sp>
    </p:spTree>
    <p:extLst>
      <p:ext uri="{BB962C8B-B14F-4D97-AF65-F5344CB8AC3E}">
        <p14:creationId xmlns:p14="http://schemas.microsoft.com/office/powerpoint/2010/main" val="268158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203537" y="0"/>
            <a:ext cx="10515600" cy="874952"/>
          </a:xfrm>
        </p:spPr>
        <p:txBody>
          <a:bodyPr>
            <a:normAutofit/>
          </a:bodyPr>
          <a:lstStyle/>
          <a:p>
            <a:r>
              <a:rPr lang="lt-LT" b="1" dirty="0">
                <a:solidFill>
                  <a:srgbClr val="002060"/>
                </a:solidFill>
                <a:latin typeface="Cambria" panose="02040503050406030204" pitchFamily="18" charset="0"/>
              </a:rPr>
              <a:t>Biotechnologijos samprata</a:t>
            </a:r>
            <a:r>
              <a:rPr lang="lt-LT" dirty="0">
                <a:solidFill>
                  <a:srgbClr val="002060"/>
                </a:solidFill>
                <a:latin typeface="Cambria" panose="02040503050406030204" pitchFamily="18" charset="0"/>
              </a:rPr>
              <a:t> </a:t>
            </a:r>
            <a:endParaRPr lang="lt-LT" dirty="0"/>
          </a:p>
        </p:txBody>
      </p:sp>
      <p:sp>
        <p:nvSpPr>
          <p:cNvPr id="4" name="Suapvalintas stačiakampis 3"/>
          <p:cNvSpPr/>
          <p:nvPr/>
        </p:nvSpPr>
        <p:spPr>
          <a:xfrm>
            <a:off x="400833" y="1019937"/>
            <a:ext cx="11336055" cy="13262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400" b="1" dirty="0">
                <a:solidFill>
                  <a:srgbClr val="002060"/>
                </a:solidFill>
                <a:latin typeface="Cambria" panose="02040503050406030204" pitchFamily="18" charset="0"/>
                <a:hlinkClick r:id="rId2"/>
              </a:rPr>
              <a:t>Biotechnologija</a:t>
            </a:r>
            <a:r>
              <a:rPr lang="lt-LT" sz="2400" dirty="0">
                <a:solidFill>
                  <a:srgbClr val="002060"/>
                </a:solidFill>
                <a:latin typeface="Cambria" panose="02040503050406030204" pitchFamily="18" charset="0"/>
              </a:rPr>
              <a:t> - tai integruotas gamtos ir technikos mokslų taikymas, kai panaudojant organizmus, ląsteles, jų dalis ar molekulių analogus, kuriami žmogui naudingi produktai ir paslaugos.</a:t>
            </a:r>
          </a:p>
          <a:p>
            <a:pPr algn="ctr"/>
            <a:endParaRPr lang="lt-LT" dirty="0"/>
          </a:p>
        </p:txBody>
      </p:sp>
      <p:sp>
        <p:nvSpPr>
          <p:cNvPr id="5" name="Suapvalintas stačiakampis 4"/>
          <p:cNvSpPr/>
          <p:nvPr/>
        </p:nvSpPr>
        <p:spPr>
          <a:xfrm>
            <a:off x="400833" y="2605413"/>
            <a:ext cx="4217466" cy="39582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a:solidFill>
                  <a:srgbClr val="002060"/>
                </a:solidFill>
                <a:latin typeface="Cambria" panose="02040503050406030204" pitchFamily="18" charset="0"/>
              </a:rPr>
              <a:t>Terminas „Biotechnologija“ kilęs iš graikų kalbos:</a:t>
            </a:r>
          </a:p>
          <a:p>
            <a:r>
              <a:rPr lang="lt-LT" sz="2400" b="1" dirty="0">
                <a:solidFill>
                  <a:srgbClr val="002060"/>
                </a:solidFill>
                <a:latin typeface="Cambria" panose="02040503050406030204" pitchFamily="18" charset="0"/>
              </a:rPr>
              <a:t>„</a:t>
            </a:r>
            <a:r>
              <a:rPr lang="lt-LT" sz="2400" b="1" dirty="0" err="1">
                <a:solidFill>
                  <a:srgbClr val="002060"/>
                </a:solidFill>
                <a:latin typeface="Cambria" panose="02040503050406030204" pitchFamily="18" charset="0"/>
              </a:rPr>
              <a:t>Bios</a:t>
            </a:r>
            <a:r>
              <a:rPr lang="lt-LT" sz="2400" b="1" dirty="0">
                <a:solidFill>
                  <a:srgbClr val="002060"/>
                </a:solidFill>
                <a:latin typeface="Cambria" panose="02040503050406030204" pitchFamily="18" charset="0"/>
              </a:rPr>
              <a:t>“ (</a:t>
            </a:r>
            <a:r>
              <a:rPr lang="el-GR" sz="2400" b="1" dirty="0">
                <a:solidFill>
                  <a:srgbClr val="002060"/>
                </a:solidFill>
                <a:latin typeface="Cambria" panose="02040503050406030204" pitchFamily="18" charset="0"/>
              </a:rPr>
              <a:t>βίος)</a:t>
            </a:r>
            <a:r>
              <a:rPr lang="el-GR" sz="2400" dirty="0">
                <a:solidFill>
                  <a:srgbClr val="002060"/>
                </a:solidFill>
                <a:latin typeface="Cambria" panose="02040503050406030204" pitchFamily="18" charset="0"/>
              </a:rPr>
              <a:t> – </a:t>
            </a:r>
            <a:r>
              <a:rPr lang="lt-LT" sz="2400" dirty="0">
                <a:solidFill>
                  <a:srgbClr val="002060"/>
                </a:solidFill>
                <a:latin typeface="Cambria" panose="02040503050406030204" pitchFamily="18" charset="0"/>
              </a:rPr>
              <a:t>gyvenimas;</a:t>
            </a:r>
          </a:p>
          <a:p>
            <a:r>
              <a:rPr lang="lt-LT" sz="2400" b="1" dirty="0">
                <a:solidFill>
                  <a:srgbClr val="002060"/>
                </a:solidFill>
                <a:latin typeface="Cambria" panose="02040503050406030204" pitchFamily="18" charset="0"/>
              </a:rPr>
              <a:t>„</a:t>
            </a:r>
            <a:r>
              <a:rPr lang="lt-LT" sz="2400" b="1" dirty="0" err="1">
                <a:solidFill>
                  <a:srgbClr val="002060"/>
                </a:solidFill>
                <a:latin typeface="Cambria" panose="02040503050406030204" pitchFamily="18" charset="0"/>
              </a:rPr>
              <a:t>Technē</a:t>
            </a:r>
            <a:r>
              <a:rPr lang="lt-LT" sz="2400" b="1" dirty="0">
                <a:solidFill>
                  <a:srgbClr val="002060"/>
                </a:solidFill>
                <a:latin typeface="Cambria" panose="02040503050406030204" pitchFamily="18" charset="0"/>
              </a:rPr>
              <a:t>“ (</a:t>
            </a:r>
            <a:r>
              <a:rPr lang="el-GR" sz="2400" b="1" dirty="0">
                <a:solidFill>
                  <a:srgbClr val="002060"/>
                </a:solidFill>
                <a:latin typeface="Cambria" panose="02040503050406030204" pitchFamily="18" charset="0"/>
              </a:rPr>
              <a:t>τέχνη)</a:t>
            </a:r>
            <a:r>
              <a:rPr lang="el-GR" sz="2400" dirty="0">
                <a:solidFill>
                  <a:srgbClr val="002060"/>
                </a:solidFill>
                <a:latin typeface="Cambria" panose="02040503050406030204" pitchFamily="18" charset="0"/>
              </a:rPr>
              <a:t> – </a:t>
            </a:r>
            <a:r>
              <a:rPr lang="lt-LT" sz="2400" dirty="0">
                <a:solidFill>
                  <a:srgbClr val="002060"/>
                </a:solidFill>
                <a:latin typeface="Cambria" panose="02040503050406030204" pitchFamily="18" charset="0"/>
              </a:rPr>
              <a:t>menas, amatas;</a:t>
            </a:r>
          </a:p>
          <a:p>
            <a:r>
              <a:rPr lang="lt-LT" sz="2400" b="1" dirty="0">
                <a:solidFill>
                  <a:srgbClr val="002060"/>
                </a:solidFill>
                <a:latin typeface="Cambria" panose="02040503050406030204" pitchFamily="18" charset="0"/>
              </a:rPr>
              <a:t>„</a:t>
            </a:r>
            <a:r>
              <a:rPr lang="lt-LT" sz="2400" b="1" dirty="0" err="1">
                <a:solidFill>
                  <a:srgbClr val="002060"/>
                </a:solidFill>
                <a:latin typeface="Cambria" panose="02040503050406030204" pitchFamily="18" charset="0"/>
              </a:rPr>
              <a:t>Logos</a:t>
            </a:r>
            <a:r>
              <a:rPr lang="lt-LT" sz="2400" b="1" dirty="0">
                <a:solidFill>
                  <a:srgbClr val="002060"/>
                </a:solidFill>
                <a:latin typeface="Cambria" panose="02040503050406030204" pitchFamily="18" charset="0"/>
              </a:rPr>
              <a:t>“ (</a:t>
            </a:r>
            <a:r>
              <a:rPr lang="el-GR" sz="2400" b="1" dirty="0">
                <a:solidFill>
                  <a:srgbClr val="002060"/>
                </a:solidFill>
                <a:latin typeface="Cambria" panose="02040503050406030204" pitchFamily="18" charset="0"/>
              </a:rPr>
              <a:t>λόγος)</a:t>
            </a:r>
            <a:r>
              <a:rPr lang="el-GR" sz="2400" dirty="0">
                <a:solidFill>
                  <a:srgbClr val="002060"/>
                </a:solidFill>
                <a:latin typeface="Cambria" panose="02040503050406030204" pitchFamily="18" charset="0"/>
              </a:rPr>
              <a:t> – </a:t>
            </a:r>
            <a:r>
              <a:rPr lang="lt-LT" sz="2400" dirty="0">
                <a:solidFill>
                  <a:srgbClr val="002060"/>
                </a:solidFill>
                <a:latin typeface="Cambria" panose="02040503050406030204" pitchFamily="18" charset="0"/>
              </a:rPr>
              <a:t>mokslas, žodis, tyrimas.</a:t>
            </a:r>
          </a:p>
          <a:p>
            <a:r>
              <a:rPr lang="lt-LT" sz="2400" dirty="0">
                <a:solidFill>
                  <a:srgbClr val="002060"/>
                </a:solidFill>
                <a:latin typeface="Cambria" panose="02040503050406030204" pitchFamily="18" charset="0"/>
              </a:rPr>
              <a:t>Tiesiogiai išvertus reiškia „gyvenimo mokslo meną“ arba „gyvenimo amatą“.</a:t>
            </a:r>
          </a:p>
        </p:txBody>
      </p:sp>
      <p:sp>
        <p:nvSpPr>
          <p:cNvPr id="3" name="Suapvalintas stačiakampis 2"/>
          <p:cNvSpPr/>
          <p:nvPr/>
        </p:nvSpPr>
        <p:spPr>
          <a:xfrm>
            <a:off x="4838218" y="2605413"/>
            <a:ext cx="4641448" cy="3958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a:solidFill>
                  <a:srgbClr val="002060"/>
                </a:solidFill>
                <a:latin typeface="Cambria" panose="02040503050406030204" pitchFamily="18" charset="0"/>
              </a:rPr>
              <a:t>Terminas "biotechnologija" pirmą kartą panaudotas </a:t>
            </a:r>
            <a:r>
              <a:rPr lang="lt-LT" sz="2400" b="1" dirty="0">
                <a:solidFill>
                  <a:srgbClr val="002060"/>
                </a:solidFill>
                <a:latin typeface="Cambria" panose="02040503050406030204" pitchFamily="18" charset="0"/>
              </a:rPr>
              <a:t>1919</a:t>
            </a:r>
            <a:r>
              <a:rPr lang="lt-LT" sz="2400" dirty="0">
                <a:solidFill>
                  <a:srgbClr val="002060"/>
                </a:solidFill>
                <a:latin typeface="Cambria" panose="02040503050406030204" pitchFamily="18" charset="0"/>
              </a:rPr>
              <a:t> m. Vengrijos inžinieriaus </a:t>
            </a:r>
            <a:r>
              <a:rPr lang="lt-LT" sz="2400" b="1" dirty="0">
                <a:solidFill>
                  <a:srgbClr val="002060"/>
                </a:solidFill>
                <a:latin typeface="Cambria" panose="02040503050406030204" pitchFamily="18" charset="0"/>
              </a:rPr>
              <a:t>Károly </a:t>
            </a:r>
            <a:r>
              <a:rPr lang="lt-LT" sz="2400" b="1" dirty="0" err="1">
                <a:solidFill>
                  <a:srgbClr val="002060"/>
                </a:solidFill>
                <a:latin typeface="Cambria" panose="02040503050406030204" pitchFamily="18" charset="0"/>
              </a:rPr>
              <a:t>Ereky</a:t>
            </a:r>
            <a:r>
              <a:rPr lang="lt-LT" sz="2400" b="1" dirty="0">
                <a:solidFill>
                  <a:srgbClr val="002060"/>
                </a:solidFill>
                <a:latin typeface="Cambria" panose="02040503050406030204" pitchFamily="18" charset="0"/>
              </a:rPr>
              <a:t>.  </a:t>
            </a:r>
            <a:r>
              <a:rPr lang="lt-LT" sz="2400" dirty="0">
                <a:solidFill>
                  <a:srgbClr val="002060"/>
                </a:solidFill>
                <a:latin typeface="Cambria" panose="02040503050406030204" pitchFamily="18" charset="0"/>
              </a:rPr>
              <a:t>Jis yra laikomas vienu iš biotechnologijos pradininkų, iškėlęs idėją, kad biologiniai procesai gali būti naudojami gaminant maistą ir kitus produktus, sprendžiant maisto ir energijos trūkumo problemas.</a:t>
            </a:r>
          </a:p>
        </p:txBody>
      </p:sp>
      <p:pic>
        <p:nvPicPr>
          <p:cNvPr id="1030" name="Picture 6" descr="Kurago Biotek on X: &quot;Karl Ereky, padre de la biotecnología, primero en  establecer el término de esta ciencia en el año 1917.  https://t.co/4RlnXJ1oeK&quot; /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463" y="3013236"/>
            <a:ext cx="1876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8" name="Stačiakampis 7"/>
          <p:cNvSpPr/>
          <p:nvPr/>
        </p:nvSpPr>
        <p:spPr>
          <a:xfrm>
            <a:off x="9560689" y="5570845"/>
            <a:ext cx="2631311" cy="646331"/>
          </a:xfrm>
          <a:prstGeom prst="rect">
            <a:avLst/>
          </a:prstGeom>
        </p:spPr>
        <p:txBody>
          <a:bodyPr wrap="square">
            <a:spAutoFit/>
          </a:bodyPr>
          <a:lstStyle/>
          <a:p>
            <a:r>
              <a:rPr lang="lt-LT" b="1" dirty="0">
                <a:solidFill>
                  <a:srgbClr val="002060"/>
                </a:solidFill>
                <a:latin typeface="Cambria" panose="02040503050406030204" pitchFamily="18" charset="0"/>
                <a:hlinkClick r:id="rId4"/>
              </a:rPr>
              <a:t>Károly </a:t>
            </a:r>
            <a:r>
              <a:rPr lang="lt-LT" b="1" dirty="0" err="1">
                <a:solidFill>
                  <a:srgbClr val="002060"/>
                </a:solidFill>
                <a:latin typeface="Cambria" panose="02040503050406030204" pitchFamily="18" charset="0"/>
                <a:hlinkClick r:id="rId4"/>
              </a:rPr>
              <a:t>Ereky</a:t>
            </a:r>
            <a:r>
              <a:rPr lang="lt-LT" b="1" dirty="0">
                <a:solidFill>
                  <a:srgbClr val="002060"/>
                </a:solidFill>
                <a:latin typeface="Cambria" panose="02040503050406030204" pitchFamily="18" charset="0"/>
              </a:rPr>
              <a:t> </a:t>
            </a:r>
            <a:r>
              <a:rPr lang="lt-LT" dirty="0">
                <a:solidFill>
                  <a:srgbClr val="002060"/>
                </a:solidFill>
                <a:latin typeface="Cambria" panose="02040503050406030204" pitchFamily="18" charset="0"/>
              </a:rPr>
              <a:t>(1878 – 1952)</a:t>
            </a:r>
            <a:endParaRPr lang="lt-LT" dirty="0"/>
          </a:p>
        </p:txBody>
      </p:sp>
    </p:spTree>
    <p:extLst>
      <p:ext uri="{BB962C8B-B14F-4D97-AF65-F5344CB8AC3E}">
        <p14:creationId xmlns:p14="http://schemas.microsoft.com/office/powerpoint/2010/main" val="208044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838200" y="191506"/>
            <a:ext cx="10515600" cy="595574"/>
          </a:xfrm>
        </p:spPr>
        <p:txBody>
          <a:bodyPr>
            <a:normAutofit fontScale="90000"/>
          </a:bodyPr>
          <a:lstStyle/>
          <a:p>
            <a:r>
              <a:rPr lang="lt-LT" dirty="0">
                <a:solidFill>
                  <a:srgbClr val="002060"/>
                </a:solidFill>
                <a:latin typeface="Cambria" panose="02040503050406030204" pitchFamily="18" charset="0"/>
              </a:rPr>
              <a:t>Papildoma literatūra:</a:t>
            </a:r>
          </a:p>
        </p:txBody>
      </p:sp>
      <p:sp>
        <p:nvSpPr>
          <p:cNvPr id="6" name="Turinio vietos rezervavimo ženklas 5"/>
          <p:cNvSpPr>
            <a:spLocks noGrp="1"/>
          </p:cNvSpPr>
          <p:nvPr>
            <p:ph idx="1"/>
          </p:nvPr>
        </p:nvSpPr>
        <p:spPr>
          <a:xfrm>
            <a:off x="115747" y="787080"/>
            <a:ext cx="11956648" cy="6070920"/>
          </a:xfrm>
        </p:spPr>
        <p:txBody>
          <a:bodyPr>
            <a:normAutofit lnSpcReduction="10000"/>
          </a:bodyPr>
          <a:lstStyle/>
          <a:p>
            <a:pPr marL="457200" indent="-457200" algn="just">
              <a:buAutoNum type="arabicPeriod"/>
            </a:pPr>
            <a:r>
              <a:rPr lang="en-US" sz="2000" dirty="0">
                <a:solidFill>
                  <a:srgbClr val="002060"/>
                </a:solidFill>
                <a:latin typeface="Cambria" panose="02040503050406030204" pitchFamily="18" charset="0"/>
              </a:rPr>
              <a:t>Khan, M. I., et al. (2020). “Green Biotechnology: Applications in Agriculture, Food, and Environment.” </a:t>
            </a:r>
            <a:r>
              <a:rPr lang="en-US" sz="2000" i="1" dirty="0">
                <a:solidFill>
                  <a:srgbClr val="002060"/>
                </a:solidFill>
                <a:latin typeface="Cambria" panose="02040503050406030204" pitchFamily="18" charset="0"/>
              </a:rPr>
              <a:t>Biotechnology Advances</a:t>
            </a:r>
            <a:r>
              <a:rPr lang="en-US" sz="2000" dirty="0">
                <a:solidFill>
                  <a:srgbClr val="002060"/>
                </a:solidFill>
                <a:latin typeface="Cambria" panose="02040503050406030204" pitchFamily="18" charset="0"/>
              </a:rPr>
              <a:t>.</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Glick, B.R., and Pasternak, J.J. (2021). "Molecular Biotechnology: Principles and Applications of Recombinant DNA." ASM Press.</a:t>
            </a:r>
            <a:endParaRPr lang="lt-LT" sz="2000" dirty="0">
              <a:solidFill>
                <a:srgbClr val="002060"/>
              </a:solidFill>
              <a:latin typeface="Cambria" panose="02040503050406030204" pitchFamily="18" charset="0"/>
            </a:endParaRPr>
          </a:p>
          <a:p>
            <a:pPr marL="457200" indent="-457200" algn="just">
              <a:buAutoNum type="arabicPeriod"/>
            </a:pPr>
            <a:r>
              <a:rPr lang="lt-LT" sz="2000" dirty="0" err="1">
                <a:solidFill>
                  <a:srgbClr val="002060"/>
                </a:solidFill>
                <a:latin typeface="Cambria" panose="02040503050406030204" pitchFamily="18" charset="0"/>
              </a:rPr>
              <a:t>Meyer</a:t>
            </a:r>
            <a:r>
              <a:rPr lang="lt-LT" sz="2000" dirty="0">
                <a:solidFill>
                  <a:srgbClr val="002060"/>
                </a:solidFill>
                <a:latin typeface="Cambria" panose="02040503050406030204" pitchFamily="18" charset="0"/>
              </a:rPr>
              <a:t>, V., et al. (2020). "Marine </a:t>
            </a:r>
            <a:r>
              <a:rPr lang="lt-LT" sz="2000" dirty="0" err="1">
                <a:solidFill>
                  <a:srgbClr val="002060"/>
                </a:solidFill>
                <a:latin typeface="Cambria" panose="02040503050406030204" pitchFamily="18" charset="0"/>
              </a:rPr>
              <a:t>Biotechnology</a:t>
            </a:r>
            <a:r>
              <a:rPr lang="lt-LT" sz="2000" dirty="0">
                <a:solidFill>
                  <a:srgbClr val="002060"/>
                </a:solidFill>
                <a:latin typeface="Cambria" panose="02040503050406030204" pitchFamily="18" charset="0"/>
              </a:rPr>
              <a:t>: A </a:t>
            </a:r>
            <a:r>
              <a:rPr lang="lt-LT" sz="2000" dirty="0" err="1">
                <a:solidFill>
                  <a:srgbClr val="002060"/>
                </a:solidFill>
                <a:latin typeface="Cambria" panose="02040503050406030204" pitchFamily="18" charset="0"/>
              </a:rPr>
              <a:t>New</a:t>
            </a:r>
            <a:r>
              <a:rPr lang="lt-LT" sz="2000" dirty="0">
                <a:solidFill>
                  <a:srgbClr val="002060"/>
                </a:solidFill>
                <a:latin typeface="Cambria" panose="02040503050406030204" pitchFamily="18" charset="0"/>
              </a:rPr>
              <a:t> Era </a:t>
            </a:r>
            <a:r>
              <a:rPr lang="lt-LT" sz="2000" dirty="0" err="1">
                <a:solidFill>
                  <a:srgbClr val="002060"/>
                </a:solidFill>
                <a:latin typeface="Cambria" panose="02040503050406030204" pitchFamily="18" charset="0"/>
              </a:rPr>
              <a:t>for</a:t>
            </a:r>
            <a:r>
              <a:rPr lang="lt-LT" sz="2000" dirty="0">
                <a:solidFill>
                  <a:srgbClr val="002060"/>
                </a:solidFill>
                <a:latin typeface="Cambria" panose="02040503050406030204" pitchFamily="18" charset="0"/>
              </a:rPr>
              <a:t> Marine </a:t>
            </a:r>
            <a:r>
              <a:rPr lang="lt-LT" sz="2000" dirty="0" err="1">
                <a:solidFill>
                  <a:srgbClr val="002060"/>
                </a:solidFill>
                <a:latin typeface="Cambria" panose="02040503050406030204" pitchFamily="18" charset="0"/>
              </a:rPr>
              <a:t>Resources</a:t>
            </a:r>
            <a:r>
              <a:rPr lang="lt-LT" sz="2000" dirty="0">
                <a:solidFill>
                  <a:srgbClr val="002060"/>
                </a:solidFill>
                <a:latin typeface="Cambria" panose="02040503050406030204" pitchFamily="18" charset="0"/>
              </a:rPr>
              <a:t>." Marine </a:t>
            </a:r>
            <a:r>
              <a:rPr lang="lt-LT" sz="2000" dirty="0" err="1">
                <a:solidFill>
                  <a:srgbClr val="002060"/>
                </a:solidFill>
                <a:latin typeface="Cambria" panose="02040503050406030204" pitchFamily="18" charset="0"/>
              </a:rPr>
              <a:t>Drugs</a:t>
            </a:r>
            <a:r>
              <a:rPr lang="lt-LT" sz="2000" dirty="0">
                <a:solidFill>
                  <a:srgbClr val="002060"/>
                </a:solidFill>
                <a:latin typeface="Cambria" panose="02040503050406030204" pitchFamily="18" charset="0"/>
              </a:rPr>
              <a:t>.</a:t>
            </a:r>
          </a:p>
          <a:p>
            <a:pPr marL="457200" indent="-457200" algn="just">
              <a:buAutoNum type="arabicPeriod"/>
            </a:pPr>
            <a:r>
              <a:rPr lang="en-US" sz="2000" dirty="0">
                <a:solidFill>
                  <a:srgbClr val="002060"/>
                </a:solidFill>
                <a:latin typeface="Cambria" panose="02040503050406030204" pitchFamily="18" charset="0"/>
              </a:rPr>
              <a:t>Nielsen, K.F. (2021). “Marine Biotechnology: Current Status and Future Prospects.” Journal of Marine Science and Engineering.</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Gordon, A.M., and </a:t>
            </a:r>
            <a:r>
              <a:rPr lang="en-US" sz="2000" dirty="0" err="1">
                <a:solidFill>
                  <a:srgbClr val="002060"/>
                </a:solidFill>
                <a:latin typeface="Cambria" panose="02040503050406030204" pitchFamily="18" charset="0"/>
              </a:rPr>
              <a:t>Martiny</a:t>
            </a:r>
            <a:r>
              <a:rPr lang="en-US" sz="2000" dirty="0">
                <a:solidFill>
                  <a:srgbClr val="002060"/>
                </a:solidFill>
                <a:latin typeface="Cambria" panose="02040503050406030204" pitchFamily="18" charset="0"/>
              </a:rPr>
              <a:t>, J.B.H. (2018). “Biotechnology for Arid Lands: Using Microbes for Sustainable Development.” Journal of Arid Environments.</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Kushner, D.J., and R. </a:t>
            </a:r>
            <a:r>
              <a:rPr lang="en-US" sz="2000" dirty="0" err="1">
                <a:solidFill>
                  <a:srgbClr val="002060"/>
                </a:solidFill>
                <a:latin typeface="Cambria" panose="02040503050406030204" pitchFamily="18" charset="0"/>
              </a:rPr>
              <a:t>Elhanany</a:t>
            </a:r>
            <a:r>
              <a:rPr lang="en-US" sz="2000" dirty="0">
                <a:solidFill>
                  <a:srgbClr val="002060"/>
                </a:solidFill>
                <a:latin typeface="Cambria" panose="02040503050406030204" pitchFamily="18" charset="0"/>
              </a:rPr>
              <a:t>. (2019). "The Dark Side of Biotechnology: The Risks and Unethical Uses of Biotechnology." Biotechnology Advances.</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Morrison, R.T., and Boyd, R.N. (2022). "Understanding </a:t>
            </a:r>
            <a:r>
              <a:rPr lang="en-US" sz="2000" dirty="0" err="1">
                <a:solidFill>
                  <a:srgbClr val="002060"/>
                </a:solidFill>
                <a:latin typeface="Cambria" panose="02040503050406030204" pitchFamily="18" charset="0"/>
              </a:rPr>
              <a:t>Biocatalysis</a:t>
            </a:r>
            <a:r>
              <a:rPr lang="en-US" sz="2000" dirty="0">
                <a:solidFill>
                  <a:srgbClr val="002060"/>
                </a:solidFill>
                <a:latin typeface="Cambria" panose="02040503050406030204" pitchFamily="18" charset="0"/>
              </a:rPr>
              <a:t> in White Biotechnology." Chemical Reviews.</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Nigam, P., and Singh, D. (2019). "Biotechnological Applications for Sustainable Development: White Biotechnology in Industry." </a:t>
            </a:r>
            <a:r>
              <a:rPr lang="en-US" sz="2000" dirty="0" err="1">
                <a:solidFill>
                  <a:srgbClr val="002060"/>
                </a:solidFill>
                <a:latin typeface="Cambria" panose="02040503050406030204" pitchFamily="18" charset="0"/>
              </a:rPr>
              <a:t>Bioresource</a:t>
            </a:r>
            <a:r>
              <a:rPr lang="en-US" sz="2000" dirty="0">
                <a:solidFill>
                  <a:srgbClr val="002060"/>
                </a:solidFill>
                <a:latin typeface="Cambria" panose="02040503050406030204" pitchFamily="18" charset="0"/>
              </a:rPr>
              <a:t> Technology.</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Singh, A., et al. (2010). "Environmental Biotechnology and </a:t>
            </a:r>
            <a:r>
              <a:rPr lang="en-US" sz="2000">
                <a:solidFill>
                  <a:srgbClr val="002060"/>
                </a:solidFill>
                <a:latin typeface="Cambria" panose="02040503050406030204" pitchFamily="18" charset="0"/>
              </a:rPr>
              <a:t>Bioremediation." </a:t>
            </a:r>
            <a:r>
              <a:rPr lang="en-US" sz="2000" dirty="0">
                <a:solidFill>
                  <a:srgbClr val="002060"/>
                </a:solidFill>
                <a:latin typeface="Cambria" panose="02040503050406030204" pitchFamily="18" charset="0"/>
              </a:rPr>
              <a:t>Applied Microbiology and Biotechnology.</a:t>
            </a:r>
            <a:endParaRPr lang="lt-LT" sz="2000" dirty="0">
              <a:solidFill>
                <a:srgbClr val="002060"/>
              </a:solidFill>
              <a:latin typeface="Cambria" panose="02040503050406030204" pitchFamily="18" charset="0"/>
            </a:endParaRPr>
          </a:p>
          <a:p>
            <a:pPr marL="457200" indent="-457200" algn="just">
              <a:buAutoNum type="arabicPeriod"/>
            </a:pPr>
            <a:r>
              <a:rPr lang="en-US" sz="2000" dirty="0" err="1">
                <a:solidFill>
                  <a:srgbClr val="002060"/>
                </a:solidFill>
                <a:latin typeface="Cambria" panose="02040503050406030204" pitchFamily="18" charset="0"/>
              </a:rPr>
              <a:t>Lesk</a:t>
            </a:r>
            <a:r>
              <a:rPr lang="en-US" sz="2000" dirty="0">
                <a:solidFill>
                  <a:srgbClr val="002060"/>
                </a:solidFill>
                <a:latin typeface="Cambria" panose="02040503050406030204" pitchFamily="18" charset="0"/>
              </a:rPr>
              <a:t>, A.M. (2019). "Introduction to Bioinformatics." Oxford University Press.</a:t>
            </a:r>
            <a:endParaRPr lang="lt-LT" sz="2000" dirty="0">
              <a:solidFill>
                <a:srgbClr val="002060"/>
              </a:solidFill>
              <a:latin typeface="Cambria" panose="02040503050406030204" pitchFamily="18" charset="0"/>
            </a:endParaRPr>
          </a:p>
          <a:p>
            <a:pPr marL="457200" indent="-457200" algn="just">
              <a:buAutoNum type="arabicPeriod"/>
            </a:pPr>
            <a:r>
              <a:rPr lang="en-US" sz="2000" dirty="0">
                <a:solidFill>
                  <a:srgbClr val="002060"/>
                </a:solidFill>
                <a:latin typeface="Cambria" panose="02040503050406030204" pitchFamily="18" charset="0"/>
              </a:rPr>
              <a:t>Fisher, E., and Mahajan, R.L. (2006). "Ethics in Biotechnology." Annual Review of Biomedical Engineering.</a:t>
            </a:r>
            <a:endParaRPr lang="lt-LT" sz="2000" dirty="0">
              <a:solidFill>
                <a:srgbClr val="002060"/>
              </a:solidFill>
              <a:latin typeface="Cambria" panose="02040503050406030204" pitchFamily="18" charset="0"/>
            </a:endParaRPr>
          </a:p>
          <a:p>
            <a:pPr marL="457200" indent="-457200" algn="just">
              <a:buAutoNum type="arabicPeriod"/>
            </a:pPr>
            <a:endParaRPr lang="lt-LT" sz="2000" dirty="0">
              <a:solidFill>
                <a:srgbClr val="002060"/>
              </a:solidFill>
              <a:latin typeface="Cambria" panose="02040503050406030204" pitchFamily="18" charset="0"/>
            </a:endParaRPr>
          </a:p>
          <a:p>
            <a:pPr marL="457200" indent="-457200" algn="just">
              <a:buAutoNum type="arabicPeriod"/>
            </a:pPr>
            <a:endParaRPr lang="lt-LT" sz="2000" dirty="0">
              <a:solidFill>
                <a:srgbClr val="002060"/>
              </a:solidFill>
              <a:latin typeface="Cambria" panose="02040503050406030204" pitchFamily="18" charset="0"/>
            </a:endParaRPr>
          </a:p>
          <a:p>
            <a:pPr marL="457200" indent="-457200" algn="just">
              <a:buAutoNum type="arabicPeriod"/>
            </a:pPr>
            <a:endParaRPr lang="lt-LT" sz="2000" dirty="0">
              <a:solidFill>
                <a:srgbClr val="002060"/>
              </a:solidFill>
              <a:latin typeface="Cambria" panose="02040503050406030204" pitchFamily="18" charset="0"/>
            </a:endParaRPr>
          </a:p>
          <a:p>
            <a:pPr marL="457200" indent="-457200">
              <a:buAutoNum type="arabicPeriod"/>
            </a:pPr>
            <a:endParaRPr lang="lt-LT" sz="2000" dirty="0">
              <a:solidFill>
                <a:srgbClr val="002060"/>
              </a:solidFill>
              <a:latin typeface="Cambria" panose="02040503050406030204" pitchFamily="18" charset="0"/>
            </a:endParaRPr>
          </a:p>
          <a:p>
            <a:pPr marL="457200" indent="-457200">
              <a:buAutoNum type="arabicPeriod"/>
            </a:pPr>
            <a:endParaRPr lang="lt-LT" sz="2000" dirty="0">
              <a:solidFill>
                <a:srgbClr val="002060"/>
              </a:solidFill>
              <a:latin typeface="Cambria" panose="02040503050406030204" pitchFamily="18" charset="0"/>
            </a:endParaRPr>
          </a:p>
          <a:p>
            <a:pPr marL="457200" indent="-457200">
              <a:buAutoNum type="arabicPeriod"/>
            </a:pPr>
            <a:endParaRPr lang="lt-LT" sz="2000" dirty="0">
              <a:solidFill>
                <a:srgbClr val="002060"/>
              </a:solidFill>
              <a:latin typeface="Cambria" panose="02040503050406030204" pitchFamily="18" charset="0"/>
            </a:endParaRPr>
          </a:p>
          <a:p>
            <a:pPr marL="457200" indent="-457200">
              <a:buAutoNum type="arabicPeriod"/>
            </a:pPr>
            <a:endParaRPr lang="lt-LT" sz="2400" dirty="0">
              <a:solidFill>
                <a:srgbClr val="002060"/>
              </a:solidFill>
              <a:latin typeface="Cambria" panose="02040503050406030204" pitchFamily="18" charset="0"/>
            </a:endParaRPr>
          </a:p>
          <a:p>
            <a:pPr marL="457200" indent="-457200">
              <a:buAutoNum type="arabicPeriod"/>
            </a:pPr>
            <a:endParaRPr lang="lt-LT" sz="24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93882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solidFill>
                  <a:srgbClr val="002060"/>
                </a:solidFill>
                <a:latin typeface="Cambria" panose="02040503050406030204" pitchFamily="18" charset="0"/>
              </a:rPr>
              <a:t>Biotechnologija</a:t>
            </a:r>
            <a:r>
              <a:rPr lang="lt-LT" dirty="0">
                <a:solidFill>
                  <a:srgbClr val="002060"/>
                </a:solidFill>
                <a:latin typeface="Cambria" panose="02040503050406030204" pitchFamily="18" charset="0"/>
              </a:rPr>
              <a:t>: ryšys su kitais mokslais</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788313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5281597" y="5436296"/>
            <a:ext cx="2271596" cy="400110"/>
          </a:xfrm>
          <a:prstGeom prst="rect">
            <a:avLst/>
          </a:prstGeom>
          <a:noFill/>
        </p:spPr>
        <p:txBody>
          <a:bodyPr wrap="square" rtlCol="0">
            <a:spAutoFit/>
          </a:bodyPr>
          <a:lstStyle/>
          <a:p>
            <a:r>
              <a:rPr lang="lt-LT" sz="2000" b="1" dirty="0">
                <a:solidFill>
                  <a:schemeClr val="bg1"/>
                </a:solidFill>
                <a:latin typeface="Cambria" panose="02040503050406030204" pitchFamily="18" charset="0"/>
              </a:rPr>
              <a:t>Biotechnologija</a:t>
            </a:r>
          </a:p>
        </p:txBody>
      </p:sp>
    </p:spTree>
    <p:extLst>
      <p:ext uri="{BB962C8B-B14F-4D97-AF65-F5344CB8AC3E}">
        <p14:creationId xmlns:p14="http://schemas.microsoft.com/office/powerpoint/2010/main" val="299799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apvalintas stačiakampis 5"/>
          <p:cNvSpPr/>
          <p:nvPr/>
        </p:nvSpPr>
        <p:spPr>
          <a:xfrm>
            <a:off x="378106" y="115747"/>
            <a:ext cx="11435788" cy="141211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a:solidFill>
                  <a:srgbClr val="002060"/>
                </a:solidFill>
                <a:latin typeface="Cambria" panose="02040503050406030204" pitchFamily="18" charset="0"/>
              </a:rPr>
              <a:t>Biotechnologija</a:t>
            </a:r>
            <a:r>
              <a:rPr lang="lt-LT" sz="2400">
                <a:solidFill>
                  <a:srgbClr val="002060"/>
                </a:solidFill>
                <a:latin typeface="Cambria" panose="02040503050406030204" pitchFamily="18" charset="0"/>
              </a:rPr>
              <a:t> integruoja daugybę mokslų ir technologijų, siekiant kurti naujus produktus ir procesus, kurie sprendžia įvairius žmogaus ir aplinkos iššūkius.</a:t>
            </a:r>
            <a:endParaRPr lang="lt-LT" sz="2400"/>
          </a:p>
        </p:txBody>
      </p:sp>
      <p:sp>
        <p:nvSpPr>
          <p:cNvPr id="11" name="Suapvalintas stačiakampis 10"/>
          <p:cNvSpPr/>
          <p:nvPr/>
        </p:nvSpPr>
        <p:spPr>
          <a:xfrm>
            <a:off x="7527403" y="1704371"/>
            <a:ext cx="4294208" cy="497711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000" b="1" dirty="0">
                <a:solidFill>
                  <a:srgbClr val="002060"/>
                </a:solidFill>
                <a:latin typeface="Cambria" panose="02040503050406030204" pitchFamily="18" charset="0"/>
              </a:rPr>
              <a:t>Pavyzdys: </a:t>
            </a:r>
            <a:endParaRPr lang="en-US" sz="2000" b="1" dirty="0">
              <a:solidFill>
                <a:srgbClr val="002060"/>
              </a:solidFill>
              <a:latin typeface="Cambria" panose="02040503050406030204" pitchFamily="18" charset="0"/>
            </a:endParaRPr>
          </a:p>
          <a:p>
            <a:r>
              <a:rPr lang="lt-LT" sz="2000" b="1" dirty="0">
                <a:solidFill>
                  <a:srgbClr val="002060"/>
                </a:solidFill>
                <a:latin typeface="Cambria" panose="02040503050406030204" pitchFamily="18" charset="0"/>
              </a:rPr>
              <a:t>Žalioji </a:t>
            </a:r>
            <a:r>
              <a:rPr lang="en-US" sz="2000" b="1" dirty="0">
                <a:solidFill>
                  <a:srgbClr val="002060"/>
                </a:solidFill>
                <a:latin typeface="Cambria" panose="02040503050406030204" pitchFamily="18" charset="0"/>
              </a:rPr>
              <a:t>b</a:t>
            </a:r>
            <a:r>
              <a:rPr lang="lt-LT" sz="2000" b="1" dirty="0" err="1">
                <a:solidFill>
                  <a:srgbClr val="002060"/>
                </a:solidFill>
                <a:latin typeface="Cambria" panose="02040503050406030204" pitchFamily="18" charset="0"/>
              </a:rPr>
              <a:t>iotechnologija</a:t>
            </a:r>
            <a:r>
              <a:rPr lang="en-US" sz="2000" b="1" dirty="0">
                <a:solidFill>
                  <a:srgbClr val="002060"/>
                </a:solidFill>
                <a:latin typeface="Cambria" panose="02040503050406030204" pitchFamily="18" charset="0"/>
              </a:rPr>
              <a:t>:</a:t>
            </a:r>
            <a:endParaRPr lang="lt-LT" sz="2000" b="1" dirty="0">
              <a:solidFill>
                <a:srgbClr val="002060"/>
              </a:solidFill>
              <a:latin typeface="Cambria" panose="02040503050406030204" pitchFamily="18" charset="0"/>
            </a:endParaRPr>
          </a:p>
          <a:p>
            <a:r>
              <a:rPr lang="lt-LT" sz="2000" b="1" dirty="0">
                <a:solidFill>
                  <a:srgbClr val="002060"/>
                </a:solidFill>
                <a:latin typeface="Cambria" panose="02040503050406030204" pitchFamily="18" charset="0"/>
              </a:rPr>
              <a:t>Genetika:</a:t>
            </a:r>
            <a:r>
              <a:rPr lang="lt-LT" sz="2000" dirty="0">
                <a:solidFill>
                  <a:srgbClr val="002060"/>
                </a:solidFill>
                <a:latin typeface="Cambria" panose="02040503050406030204" pitchFamily="18" charset="0"/>
              </a:rPr>
              <a:t> </a:t>
            </a:r>
            <a:r>
              <a:rPr lang="en-US" sz="2000" dirty="0">
                <a:solidFill>
                  <a:srgbClr val="002060"/>
                </a:solidFill>
                <a:latin typeface="Cambria" panose="02040503050406030204" pitchFamily="18" charset="0"/>
              </a:rPr>
              <a:t>a</a:t>
            </a:r>
            <a:r>
              <a:rPr lang="lt-LT" sz="2000" dirty="0" err="1">
                <a:solidFill>
                  <a:srgbClr val="002060"/>
                </a:solidFill>
                <a:latin typeface="Cambria" panose="02040503050406030204" pitchFamily="18" charset="0"/>
              </a:rPr>
              <a:t>ugalų</a:t>
            </a:r>
            <a:r>
              <a:rPr lang="lt-LT" sz="2000" dirty="0">
                <a:solidFill>
                  <a:srgbClr val="002060"/>
                </a:solidFill>
                <a:latin typeface="Cambria" panose="02040503050406030204" pitchFamily="18" charset="0"/>
              </a:rPr>
              <a:t> genetinė modifikacija</a:t>
            </a:r>
            <a:r>
              <a:rPr lang="en-US" sz="2000" dirty="0">
                <a:solidFill>
                  <a:srgbClr val="002060"/>
                </a:solidFill>
                <a:latin typeface="Cambria" panose="02040503050406030204" pitchFamily="18" charset="0"/>
              </a:rPr>
              <a:t>,</a:t>
            </a:r>
            <a:r>
              <a:rPr lang="lt-LT" sz="2000" dirty="0">
                <a:solidFill>
                  <a:srgbClr val="002060"/>
                </a:solidFill>
                <a:latin typeface="Cambria" panose="02040503050406030204" pitchFamily="18" charset="0"/>
              </a:rPr>
              <a:t> siekiant padidinti derlių arba atsparumą ligoms.</a:t>
            </a:r>
          </a:p>
          <a:p>
            <a:r>
              <a:rPr lang="lt-LT" sz="2000" b="1" dirty="0">
                <a:solidFill>
                  <a:srgbClr val="002060"/>
                </a:solidFill>
                <a:latin typeface="Cambria" panose="02040503050406030204" pitchFamily="18" charset="0"/>
              </a:rPr>
              <a:t>Mikrobiologija:</a:t>
            </a:r>
            <a:r>
              <a:rPr lang="lt-LT" sz="2000" dirty="0">
                <a:solidFill>
                  <a:srgbClr val="002060"/>
                </a:solidFill>
                <a:latin typeface="Cambria" panose="02040503050406030204" pitchFamily="18" charset="0"/>
              </a:rPr>
              <a:t> naudingų mikroorganizmų kaip </a:t>
            </a:r>
            <a:r>
              <a:rPr lang="lt-LT" sz="2000" dirty="0" err="1">
                <a:solidFill>
                  <a:srgbClr val="002060"/>
                </a:solidFill>
                <a:latin typeface="Cambria" panose="02040503050406030204" pitchFamily="18" charset="0"/>
              </a:rPr>
              <a:t>biofertilizatorių</a:t>
            </a:r>
            <a:r>
              <a:rPr lang="en-US" sz="2000" dirty="0">
                <a:solidFill>
                  <a:srgbClr val="002060"/>
                </a:solidFill>
                <a:latin typeface="Cambria" panose="02040503050406030204" pitchFamily="18" charset="0"/>
              </a:rPr>
              <a:t> n</a:t>
            </a:r>
            <a:r>
              <a:rPr lang="lt-LT" sz="2000" dirty="0" err="1">
                <a:solidFill>
                  <a:srgbClr val="002060"/>
                </a:solidFill>
                <a:latin typeface="Cambria" panose="02040503050406030204" pitchFamily="18" charset="0"/>
              </a:rPr>
              <a:t>audojimas</a:t>
            </a:r>
            <a:r>
              <a:rPr lang="lt-LT" sz="2000" dirty="0">
                <a:solidFill>
                  <a:srgbClr val="002060"/>
                </a:solidFill>
                <a:latin typeface="Cambria" panose="02040503050406030204" pitchFamily="18" charset="0"/>
              </a:rPr>
              <a:t>. </a:t>
            </a:r>
          </a:p>
          <a:p>
            <a:r>
              <a:rPr lang="lt-LT" sz="2000" b="1" dirty="0">
                <a:solidFill>
                  <a:srgbClr val="002060"/>
                </a:solidFill>
                <a:latin typeface="Cambria" panose="02040503050406030204" pitchFamily="18" charset="0"/>
              </a:rPr>
              <a:t>Ekologija:</a:t>
            </a:r>
            <a:r>
              <a:rPr lang="lt-LT" sz="2000" dirty="0">
                <a:solidFill>
                  <a:srgbClr val="002060"/>
                </a:solidFill>
                <a:latin typeface="Cambria" panose="02040503050406030204" pitchFamily="18" charset="0"/>
              </a:rPr>
              <a:t> vertinant genetinės modifikacijos poveikį ekosistemoms.</a:t>
            </a:r>
          </a:p>
          <a:p>
            <a:r>
              <a:rPr lang="lt-LT" sz="2000" b="1" dirty="0">
                <a:solidFill>
                  <a:srgbClr val="002060"/>
                </a:solidFill>
                <a:latin typeface="Cambria" panose="02040503050406030204" pitchFamily="18" charset="0"/>
              </a:rPr>
              <a:t>Inžinerija:</a:t>
            </a:r>
            <a:r>
              <a:rPr lang="lt-LT" sz="2000" dirty="0">
                <a:solidFill>
                  <a:srgbClr val="002060"/>
                </a:solidFill>
                <a:latin typeface="Cambria" panose="02040503050406030204" pitchFamily="18" charset="0"/>
              </a:rPr>
              <a:t> sukuriant pažangias auginimo ir derliaus nuėmimo technologijas.</a:t>
            </a:r>
          </a:p>
          <a:p>
            <a:pPr algn="ctr"/>
            <a:endParaRPr lang="lt-LT" dirty="0"/>
          </a:p>
        </p:txBody>
      </p:sp>
      <p:pic>
        <p:nvPicPr>
          <p:cNvPr id="18" name="Turinio vietos rezervavimo ženklas 17"/>
          <p:cNvPicPr>
            <a:picLocks noGrp="1" noChangeAspect="1"/>
          </p:cNvPicPr>
          <p:nvPr>
            <p:ph idx="1"/>
          </p:nvPr>
        </p:nvPicPr>
        <p:blipFill>
          <a:blip r:embed="rId2"/>
          <a:stretch>
            <a:fillRect/>
          </a:stretch>
        </p:blipFill>
        <p:spPr>
          <a:xfrm>
            <a:off x="378106" y="1704370"/>
            <a:ext cx="6809772" cy="5035395"/>
          </a:xfrm>
          <a:prstGeom prst="rect">
            <a:avLst/>
          </a:prstGeom>
        </p:spPr>
      </p:pic>
    </p:spTree>
    <p:extLst>
      <p:ext uri="{BB962C8B-B14F-4D97-AF65-F5344CB8AC3E}">
        <p14:creationId xmlns:p14="http://schemas.microsoft.com/office/powerpoint/2010/main" val="3865236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90959" y="-132586"/>
            <a:ext cx="10515600" cy="1325563"/>
          </a:xfrm>
        </p:spPr>
        <p:txBody>
          <a:bodyPr/>
          <a:lstStyle/>
          <a:p>
            <a:r>
              <a:rPr lang="lt-LT" b="1" dirty="0">
                <a:solidFill>
                  <a:srgbClr val="002060"/>
                </a:solidFill>
                <a:latin typeface="Cambria" panose="02040503050406030204" pitchFamily="18" charset="0"/>
              </a:rPr>
              <a:t>Biotechnologijos raida</a:t>
            </a:r>
            <a:r>
              <a:rPr lang="lt-LT" dirty="0">
                <a:solidFill>
                  <a:srgbClr val="002060"/>
                </a:solidFill>
                <a:latin typeface="Cambria" panose="02040503050406030204" pitchFamily="18" charset="0"/>
              </a:rPr>
              <a:t> </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222304126"/>
              </p:ext>
            </p:extLst>
          </p:nvPr>
        </p:nvGraphicFramePr>
        <p:xfrm>
          <a:off x="104172" y="1088021"/>
          <a:ext cx="11701041" cy="5671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87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59758" y="87332"/>
            <a:ext cx="11157030" cy="780769"/>
          </a:xfrm>
        </p:spPr>
        <p:txBody>
          <a:bodyPr/>
          <a:lstStyle/>
          <a:p>
            <a:r>
              <a:rPr lang="lt-LT" b="1" dirty="0">
                <a:solidFill>
                  <a:srgbClr val="002060"/>
                </a:solidFill>
                <a:latin typeface="Cambria" panose="02040503050406030204" pitchFamily="18" charset="0"/>
              </a:rPr>
              <a:t>Moderniosios biotechnologijos evoliucija</a:t>
            </a:r>
            <a:endParaRPr lang="lt-LT" dirty="0"/>
          </a:p>
        </p:txBody>
      </p:sp>
      <p:pic>
        <p:nvPicPr>
          <p:cNvPr id="4" name="Turinio vietos rezervavimo ženklas 3"/>
          <p:cNvPicPr>
            <a:picLocks noGrp="1" noChangeAspect="1"/>
          </p:cNvPicPr>
          <p:nvPr>
            <p:ph idx="1"/>
          </p:nvPr>
        </p:nvPicPr>
        <p:blipFill>
          <a:blip r:embed="rId2"/>
          <a:stretch>
            <a:fillRect/>
          </a:stretch>
        </p:blipFill>
        <p:spPr>
          <a:xfrm>
            <a:off x="805671" y="1041721"/>
            <a:ext cx="10491220" cy="5384650"/>
          </a:xfrm>
          <a:prstGeom prst="rect">
            <a:avLst/>
          </a:prstGeom>
        </p:spPr>
      </p:pic>
    </p:spTree>
    <p:extLst>
      <p:ext uri="{BB962C8B-B14F-4D97-AF65-F5344CB8AC3E}">
        <p14:creationId xmlns:p14="http://schemas.microsoft.com/office/powerpoint/2010/main" val="397232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62419" y="152182"/>
            <a:ext cx="10515600" cy="712113"/>
          </a:xfrm>
        </p:spPr>
        <p:txBody>
          <a:bodyPr/>
          <a:lstStyle/>
          <a:p>
            <a:r>
              <a:rPr lang="lt-LT" b="1" dirty="0">
                <a:solidFill>
                  <a:srgbClr val="002060"/>
                </a:solidFill>
                <a:latin typeface="Cambria" panose="02040503050406030204" pitchFamily="18" charset="0"/>
              </a:rPr>
              <a:t>Biotechnologija</a:t>
            </a:r>
            <a:r>
              <a:rPr lang="lt-LT" dirty="0">
                <a:solidFill>
                  <a:srgbClr val="002060"/>
                </a:solidFill>
                <a:latin typeface="Cambria" panose="02040503050406030204" pitchFamily="18" charset="0"/>
              </a:rPr>
              <a:t>: šakos</a:t>
            </a:r>
            <a:endParaRPr lang="lt-LT" dirty="0"/>
          </a:p>
        </p:txBody>
      </p:sp>
      <p:pic>
        <p:nvPicPr>
          <p:cNvPr id="4" name="Turinio vietos rezervavimo ženklas 3"/>
          <p:cNvPicPr>
            <a:picLocks noGrp="1" noChangeAspect="1"/>
          </p:cNvPicPr>
          <p:nvPr>
            <p:ph idx="1"/>
          </p:nvPr>
        </p:nvPicPr>
        <p:blipFill>
          <a:blip r:embed="rId2"/>
          <a:stretch>
            <a:fillRect/>
          </a:stretch>
        </p:blipFill>
        <p:spPr>
          <a:xfrm>
            <a:off x="1154139" y="1064712"/>
            <a:ext cx="9869343" cy="5511451"/>
          </a:xfrm>
          <a:prstGeom prst="rect">
            <a:avLst/>
          </a:prstGeom>
        </p:spPr>
      </p:pic>
    </p:spTree>
    <p:extLst>
      <p:ext uri="{BB962C8B-B14F-4D97-AF65-F5344CB8AC3E}">
        <p14:creationId xmlns:p14="http://schemas.microsoft.com/office/powerpoint/2010/main" val="150087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53558" y="-32846"/>
            <a:ext cx="10515600" cy="1137998"/>
          </a:xfrm>
        </p:spPr>
        <p:txBody>
          <a:bodyPr/>
          <a:lstStyle/>
          <a:p>
            <a:r>
              <a:rPr lang="lt-LT" dirty="0">
                <a:solidFill>
                  <a:schemeClr val="accent6">
                    <a:lumMod val="75000"/>
                  </a:schemeClr>
                </a:solidFill>
                <a:latin typeface="Cambria" panose="02040503050406030204" pitchFamily="18" charset="0"/>
              </a:rPr>
              <a:t>	Žalioji (žemės ūkio) biotechnologija</a:t>
            </a:r>
            <a:endParaRPr lang="lt-LT" dirty="0">
              <a:solidFill>
                <a:schemeClr val="accent6">
                  <a:lumMod val="75000"/>
                </a:schemeClr>
              </a:solidFill>
            </a:endParaRPr>
          </a:p>
        </p:txBody>
      </p:sp>
      <p:pic>
        <p:nvPicPr>
          <p:cNvPr id="4" name="Turinio vietos rezervavimo ženklas 3"/>
          <p:cNvPicPr>
            <a:picLocks noGrp="1" noChangeAspect="1"/>
          </p:cNvPicPr>
          <p:nvPr>
            <p:ph idx="1"/>
          </p:nvPr>
        </p:nvPicPr>
        <p:blipFill>
          <a:blip r:embed="rId2"/>
          <a:stretch>
            <a:fillRect/>
          </a:stretch>
        </p:blipFill>
        <p:spPr>
          <a:xfrm>
            <a:off x="149896" y="101619"/>
            <a:ext cx="1024660" cy="1003533"/>
          </a:xfrm>
          <a:prstGeom prst="rect">
            <a:avLst/>
          </a:prstGeom>
        </p:spPr>
      </p:pic>
      <p:sp>
        <p:nvSpPr>
          <p:cNvPr id="17" name="Ovalas 16"/>
          <p:cNvSpPr/>
          <p:nvPr/>
        </p:nvSpPr>
        <p:spPr>
          <a:xfrm>
            <a:off x="337507" y="2128259"/>
            <a:ext cx="2232071" cy="21013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Genetiškai Modifikuoti Organizmai (GMO)</a:t>
            </a:r>
          </a:p>
        </p:txBody>
      </p:sp>
      <p:sp>
        <p:nvSpPr>
          <p:cNvPr id="18" name="Ovalas 17"/>
          <p:cNvSpPr/>
          <p:nvPr/>
        </p:nvSpPr>
        <p:spPr>
          <a:xfrm>
            <a:off x="3516454" y="2128260"/>
            <a:ext cx="2178056" cy="21013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Cambria" panose="02040503050406030204" pitchFamily="18" charset="0"/>
              </a:rPr>
              <a:t>Augalų Genetinė Inžinerija</a:t>
            </a:r>
          </a:p>
        </p:txBody>
      </p:sp>
      <p:sp>
        <p:nvSpPr>
          <p:cNvPr id="19" name="Ovalas 18"/>
          <p:cNvSpPr/>
          <p:nvPr/>
        </p:nvSpPr>
        <p:spPr>
          <a:xfrm>
            <a:off x="6641386" y="2128259"/>
            <a:ext cx="2298123" cy="210136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err="1">
                <a:solidFill>
                  <a:srgbClr val="002060"/>
                </a:solidFill>
                <a:latin typeface="Cambria" panose="02040503050406030204" pitchFamily="18" charset="0"/>
              </a:rPr>
              <a:t>Biopesticidai</a:t>
            </a:r>
            <a:r>
              <a:rPr lang="lt-LT" sz="1600" dirty="0">
                <a:solidFill>
                  <a:srgbClr val="002060"/>
                </a:solidFill>
                <a:latin typeface="Cambria" panose="02040503050406030204" pitchFamily="18" charset="0"/>
              </a:rPr>
              <a:t> ir </a:t>
            </a:r>
            <a:r>
              <a:rPr lang="lt-LT" sz="1600" dirty="0" err="1">
                <a:solidFill>
                  <a:srgbClr val="002060"/>
                </a:solidFill>
                <a:latin typeface="Cambria" panose="02040503050406030204" pitchFamily="18" charset="0"/>
              </a:rPr>
              <a:t>Biofertilizatoriai</a:t>
            </a:r>
            <a:endParaRPr lang="lt-LT" sz="1600" dirty="0">
              <a:solidFill>
                <a:srgbClr val="002060"/>
              </a:solidFill>
              <a:latin typeface="Cambria" panose="02040503050406030204" pitchFamily="18" charset="0"/>
            </a:endParaRPr>
          </a:p>
        </p:txBody>
      </p:sp>
      <p:sp>
        <p:nvSpPr>
          <p:cNvPr id="20" name="Ovalas 19"/>
          <p:cNvSpPr/>
          <p:nvPr/>
        </p:nvSpPr>
        <p:spPr>
          <a:xfrm>
            <a:off x="9571749" y="2128259"/>
            <a:ext cx="2153811" cy="210136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Suapvalintas stačiakampis 21"/>
          <p:cNvSpPr/>
          <p:nvPr/>
        </p:nvSpPr>
        <p:spPr>
          <a:xfrm>
            <a:off x="143842" y="4271058"/>
            <a:ext cx="2884857" cy="258694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GM augalai</a:t>
            </a:r>
            <a:r>
              <a:rPr lang="lt-LT" sz="1600" dirty="0">
                <a:solidFill>
                  <a:srgbClr val="002060"/>
                </a:solidFill>
                <a:latin typeface="Cambria" panose="02040503050406030204" pitchFamily="18" charset="0"/>
              </a:rPr>
              <a:t>: siekiant pagerinti atsparumą ligoms, kenkėjams, sausrai ar herbicidams. </a:t>
            </a:r>
          </a:p>
          <a:p>
            <a:pPr algn="ctr"/>
            <a:r>
              <a:rPr lang="lt-LT" sz="1600" b="1" dirty="0">
                <a:solidFill>
                  <a:srgbClr val="002060"/>
                </a:solidFill>
                <a:latin typeface="Cambria" panose="02040503050406030204" pitchFamily="18" charset="0"/>
              </a:rPr>
              <a:t>GM gyvūnai</a:t>
            </a:r>
            <a:r>
              <a:rPr lang="lt-LT" sz="1600" dirty="0">
                <a:solidFill>
                  <a:srgbClr val="002060"/>
                </a:solidFill>
                <a:latin typeface="Cambria" panose="02040503050406030204" pitchFamily="18" charset="0"/>
              </a:rPr>
              <a:t>: siekiant pagerinti produktyvumą, atsparumą ligoms ar kitas savybes</a:t>
            </a:r>
            <a:r>
              <a:rPr lang="lt-LT" dirty="0"/>
              <a:t>.</a:t>
            </a:r>
          </a:p>
        </p:txBody>
      </p:sp>
      <p:sp>
        <p:nvSpPr>
          <p:cNvPr id="21" name="TextBox 20"/>
          <p:cNvSpPr txBox="1"/>
          <p:nvPr/>
        </p:nvSpPr>
        <p:spPr>
          <a:xfrm>
            <a:off x="9831546" y="3036475"/>
            <a:ext cx="1658458" cy="369332"/>
          </a:xfrm>
          <a:prstGeom prst="rect">
            <a:avLst/>
          </a:prstGeom>
          <a:noFill/>
        </p:spPr>
        <p:txBody>
          <a:bodyPr wrap="square" rtlCol="0">
            <a:spAutoFit/>
          </a:bodyPr>
          <a:lstStyle/>
          <a:p>
            <a:r>
              <a:rPr lang="lt-LT" dirty="0" err="1">
                <a:solidFill>
                  <a:srgbClr val="002060"/>
                </a:solidFill>
                <a:latin typeface="Cambria" panose="02040503050406030204" pitchFamily="18" charset="0"/>
              </a:rPr>
              <a:t>Bioremediacija</a:t>
            </a:r>
            <a:endParaRPr lang="lt-LT" dirty="0">
              <a:solidFill>
                <a:srgbClr val="002060"/>
              </a:solidFill>
              <a:latin typeface="Cambria" panose="02040503050406030204" pitchFamily="18" charset="0"/>
            </a:endParaRPr>
          </a:p>
        </p:txBody>
      </p:sp>
      <p:sp>
        <p:nvSpPr>
          <p:cNvPr id="23" name="Suapvalintas stačiakampis 22"/>
          <p:cNvSpPr/>
          <p:nvPr/>
        </p:nvSpPr>
        <p:spPr>
          <a:xfrm>
            <a:off x="3174808" y="4271058"/>
            <a:ext cx="2834336" cy="25869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002060"/>
                </a:solidFill>
                <a:latin typeface="Cambria" panose="02040503050406030204" pitchFamily="18" charset="0"/>
              </a:rPr>
              <a:t>Genų įterpimas ir pašalinimas</a:t>
            </a:r>
            <a:r>
              <a:rPr lang="lt-LT" sz="1600" dirty="0">
                <a:solidFill>
                  <a:srgbClr val="002060"/>
                </a:solidFill>
                <a:latin typeface="Cambria" panose="02040503050406030204" pitchFamily="18" charset="0"/>
              </a:rPr>
              <a:t>, siekiant gauti pageidaujamas augalų savybes.</a:t>
            </a:r>
          </a:p>
          <a:p>
            <a:pPr algn="ctr"/>
            <a:r>
              <a:rPr lang="lt-LT" sz="1600" b="1" dirty="0">
                <a:solidFill>
                  <a:srgbClr val="002060"/>
                </a:solidFill>
                <a:latin typeface="Cambria" panose="02040503050406030204" pitchFamily="18" charset="0"/>
              </a:rPr>
              <a:t>Augalų audinių kultūra</a:t>
            </a:r>
            <a:r>
              <a:rPr lang="lt-LT" sz="1600" dirty="0">
                <a:solidFill>
                  <a:srgbClr val="002060"/>
                </a:solidFill>
                <a:latin typeface="Cambria" panose="02040503050406030204" pitchFamily="18" charset="0"/>
              </a:rPr>
              <a:t>: augalų ląstelių ir audinių auginimas laboratorinėmis sąlygomis, didinant augalų atsparumą ligoms ir kenkėjams</a:t>
            </a:r>
          </a:p>
        </p:txBody>
      </p:sp>
      <p:sp>
        <p:nvSpPr>
          <p:cNvPr id="24" name="Suapvalintas stačiakampis 23"/>
          <p:cNvSpPr/>
          <p:nvPr/>
        </p:nvSpPr>
        <p:spPr>
          <a:xfrm>
            <a:off x="6182264" y="4271058"/>
            <a:ext cx="3274252" cy="25869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err="1">
                <a:solidFill>
                  <a:srgbClr val="002060"/>
                </a:solidFill>
                <a:latin typeface="Cambria" panose="02040503050406030204" pitchFamily="18" charset="0"/>
              </a:rPr>
              <a:t>Biopesticidai</a:t>
            </a:r>
            <a:r>
              <a:rPr lang="lt-LT" sz="1600" dirty="0">
                <a:solidFill>
                  <a:srgbClr val="002060"/>
                </a:solidFill>
                <a:latin typeface="Cambria" panose="02040503050406030204" pitchFamily="18" charset="0"/>
              </a:rPr>
              <a:t>: bakterijos </a:t>
            </a:r>
            <a:r>
              <a:rPr lang="lt-LT" sz="1600" i="1" dirty="0" err="1">
                <a:solidFill>
                  <a:srgbClr val="002060"/>
                </a:solidFill>
                <a:latin typeface="Cambria" panose="02040503050406030204" pitchFamily="18" charset="0"/>
              </a:rPr>
              <a:t>Bacillus</a:t>
            </a:r>
            <a:r>
              <a:rPr lang="lt-LT" sz="1600" i="1" dirty="0">
                <a:solidFill>
                  <a:srgbClr val="002060"/>
                </a:solidFill>
                <a:latin typeface="Cambria" panose="02040503050406030204" pitchFamily="18" charset="0"/>
              </a:rPr>
              <a:t> </a:t>
            </a:r>
            <a:r>
              <a:rPr lang="lt-LT" sz="1600" i="1" dirty="0" err="1">
                <a:solidFill>
                  <a:srgbClr val="002060"/>
                </a:solidFill>
                <a:latin typeface="Cambria" panose="02040503050406030204" pitchFamily="18" charset="0"/>
              </a:rPr>
              <a:t>thuringiensis</a:t>
            </a:r>
            <a:r>
              <a:rPr lang="lt-LT" sz="1600" dirty="0">
                <a:solidFill>
                  <a:srgbClr val="002060"/>
                </a:solidFill>
                <a:latin typeface="Cambria" panose="02040503050406030204" pitchFamily="18" charset="0"/>
              </a:rPr>
              <a:t> kovoja su kenkėjais, mažinant cheminių pesticidų naudojimą.</a:t>
            </a:r>
          </a:p>
          <a:p>
            <a:pPr algn="ctr"/>
            <a:r>
              <a:rPr lang="lt-LT" sz="1600" b="1" dirty="0" err="1">
                <a:solidFill>
                  <a:srgbClr val="002060"/>
                </a:solidFill>
                <a:latin typeface="Cambria" panose="02040503050406030204" pitchFamily="18" charset="0"/>
              </a:rPr>
              <a:t>Biofertilizatoriai</a:t>
            </a:r>
            <a:r>
              <a:rPr lang="lt-LT" sz="1600" dirty="0">
                <a:solidFill>
                  <a:srgbClr val="002060"/>
                </a:solidFill>
                <a:latin typeface="Cambria" panose="02040503050406030204" pitchFamily="18" charset="0"/>
              </a:rPr>
              <a:t>: azotą fiksuojančios bakterijos pagerina augalų mitybą ir dirvožemio kokybę</a:t>
            </a:r>
            <a:endParaRPr lang="lt-LT" dirty="0"/>
          </a:p>
        </p:txBody>
      </p:sp>
      <p:sp>
        <p:nvSpPr>
          <p:cNvPr id="25" name="Suapvalintas stačiakampis 24"/>
          <p:cNvSpPr/>
          <p:nvPr/>
        </p:nvSpPr>
        <p:spPr>
          <a:xfrm>
            <a:off x="9571748" y="4271057"/>
            <a:ext cx="2512221" cy="25869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2060"/>
                </a:solidFill>
                <a:latin typeface="Cambria" panose="02040503050406030204" pitchFamily="18" charset="0"/>
              </a:rPr>
              <a:t>Naudojant augalus ir mikroorganizmus aplinkos taršos valymui ir </a:t>
            </a:r>
            <a:r>
              <a:rPr lang="lt-LT" sz="1600" b="1" dirty="0">
                <a:solidFill>
                  <a:srgbClr val="002060"/>
                </a:solidFill>
                <a:latin typeface="Cambria" panose="02040503050406030204" pitchFamily="18" charset="0"/>
              </a:rPr>
              <a:t>dirvožemio atkūrimui</a:t>
            </a:r>
            <a:r>
              <a:rPr lang="lt-LT" sz="1600" dirty="0">
                <a:solidFill>
                  <a:srgbClr val="002060"/>
                </a:solidFill>
                <a:latin typeface="Cambria" panose="02040503050406030204" pitchFamily="18" charset="0"/>
              </a:rPr>
              <a:t>. Pavyzdžiui, tam tikros rūšys augalų gali absorbuoti sunkiojo metalo teršalus iš užteršto dirvožemio</a:t>
            </a:r>
            <a:r>
              <a:rPr lang="lt-LT" dirty="0"/>
              <a:t>.</a:t>
            </a:r>
          </a:p>
        </p:txBody>
      </p:sp>
      <p:sp>
        <p:nvSpPr>
          <p:cNvPr id="26" name="Rodyklė žemyn 25"/>
          <p:cNvSpPr/>
          <p:nvPr/>
        </p:nvSpPr>
        <p:spPr>
          <a:xfrm>
            <a:off x="1211226" y="3824587"/>
            <a:ext cx="484632" cy="55558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7" name="Rodyklė žemyn 26"/>
          <p:cNvSpPr/>
          <p:nvPr/>
        </p:nvSpPr>
        <p:spPr>
          <a:xfrm>
            <a:off x="4363166" y="3824587"/>
            <a:ext cx="484632" cy="555586"/>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Rodyklė žemyn 27"/>
          <p:cNvSpPr/>
          <p:nvPr/>
        </p:nvSpPr>
        <p:spPr>
          <a:xfrm>
            <a:off x="10490780" y="3824587"/>
            <a:ext cx="484632" cy="555586"/>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9" name="Rodyklė žemyn 28"/>
          <p:cNvSpPr/>
          <p:nvPr/>
        </p:nvSpPr>
        <p:spPr>
          <a:xfrm>
            <a:off x="7548131" y="3824587"/>
            <a:ext cx="484632" cy="555586"/>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5" name="Suapvalintas stačiakampis 4"/>
          <p:cNvSpPr/>
          <p:nvPr/>
        </p:nvSpPr>
        <p:spPr>
          <a:xfrm>
            <a:off x="1497156" y="902825"/>
            <a:ext cx="10228404" cy="114338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000" dirty="0">
                <a:solidFill>
                  <a:srgbClr val="002060"/>
                </a:solidFill>
                <a:latin typeface="Cambria" panose="02040503050406030204" pitchFamily="18" charset="0"/>
              </a:rPr>
              <a:t>Tai biotechnologijos šaka, kurios tikslas – pagerinti žemės ūkio produktyvumą, maisto saugumą ir aplinkos tvarumą naudojant biotechnologines technologijas ir metodus. </a:t>
            </a:r>
          </a:p>
          <a:p>
            <a:pPr algn="just"/>
            <a:r>
              <a:rPr lang="lt-LT" sz="2000" dirty="0">
                <a:solidFill>
                  <a:srgbClr val="002060"/>
                </a:solidFill>
                <a:latin typeface="Cambria" panose="02040503050406030204" pitchFamily="18" charset="0"/>
              </a:rPr>
              <a:t>Žaliosios biotechnologijos </a:t>
            </a:r>
            <a:r>
              <a:rPr lang="lt-LT" sz="2000" b="1" dirty="0">
                <a:solidFill>
                  <a:srgbClr val="002060"/>
                </a:solidFill>
                <a:latin typeface="Cambria" panose="02040503050406030204" pitchFamily="18" charset="0"/>
              </a:rPr>
              <a:t>sritys</a:t>
            </a:r>
            <a:r>
              <a:rPr lang="lt-LT" sz="2000" dirty="0">
                <a:solidFill>
                  <a:srgbClr val="002060"/>
                </a:solidFill>
                <a:latin typeface="Cambria" panose="02040503050406030204" pitchFamily="18" charset="0"/>
              </a:rPr>
              <a:t>:</a:t>
            </a:r>
          </a:p>
          <a:p>
            <a:pPr algn="just"/>
            <a:endParaRPr lang="lt-LT" sz="2000" dirty="0"/>
          </a:p>
        </p:txBody>
      </p:sp>
    </p:spTree>
    <p:extLst>
      <p:ext uri="{BB962C8B-B14F-4D97-AF65-F5344CB8AC3E}">
        <p14:creationId xmlns:p14="http://schemas.microsoft.com/office/powerpoint/2010/main" val="369546631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41e4d8e-a8ab-46be-9694-e40af28e9c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149875867A94D24C97D3673D8ECB2620" ma:contentTypeVersion="18" ma:contentTypeDescription="Kurkite naują dokumentą." ma:contentTypeScope="" ma:versionID="66bc0b05b66c10add511d46a58a4d912">
  <xsd:schema xmlns:xsd="http://www.w3.org/2001/XMLSchema" xmlns:xs="http://www.w3.org/2001/XMLSchema" xmlns:p="http://schemas.microsoft.com/office/2006/metadata/properties" xmlns:ns3="bd2a18c2-06d4-44cd-af38-3237b532008a" xmlns:ns4="441e4d8e-a8ab-46be-9694-e40af28e9c61" targetNamespace="http://schemas.microsoft.com/office/2006/metadata/properties" ma:root="true" ma:fieldsID="61ddb2b89502953e4beea1cbb968c2a5" ns3:_="" ns4:_="">
    <xsd:import namespace="bd2a18c2-06d4-44cd-af38-3237b532008a"/>
    <xsd:import namespace="441e4d8e-a8ab-46be-9694-e40af28e9c6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element ref="ns4:MediaServiceObjectDetectorVersions" minOccurs="0"/>
                <xsd:element ref="ns4:MediaLengthInSecond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a18c2-06d4-44cd-af38-3237b532008a"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e4d8e-a8ab-46be-9694-e40af28e9c6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A78F7-F0CA-47EF-BA11-D068FBCA2A98}">
  <ds:schemaRefs>
    <ds:schemaRef ds:uri="http://schemas.microsoft.com/sharepoint/v3/contenttype/forms"/>
  </ds:schemaRefs>
</ds:datastoreItem>
</file>

<file path=customXml/itemProps2.xml><?xml version="1.0" encoding="utf-8"?>
<ds:datastoreItem xmlns:ds="http://schemas.openxmlformats.org/officeDocument/2006/customXml" ds:itemID="{C4991FBA-240A-4E56-A668-74A0ACD60992}">
  <ds:schemaRefs>
    <ds:schemaRef ds:uri="http://schemas.openxmlformats.org/package/2006/metadata/core-properties"/>
    <ds:schemaRef ds:uri="http://purl.org/dc/dcmitype/"/>
    <ds:schemaRef ds:uri="http://schemas.microsoft.com/office/2006/documentManagement/types"/>
    <ds:schemaRef ds:uri="441e4d8e-a8ab-46be-9694-e40af28e9c61"/>
    <ds:schemaRef ds:uri="http://purl.org/dc/elements/1.1/"/>
    <ds:schemaRef ds:uri="bd2a18c2-06d4-44cd-af38-3237b532008a"/>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CE92A35-4022-4BE6-B3FF-957F338FA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a18c2-06d4-44cd-af38-3237b532008a"/>
    <ds:schemaRef ds:uri="441e4d8e-a8ab-46be-9694-e40af28e9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3403</TotalTime>
  <Words>4101</Words>
  <Application>Microsoft Office PowerPoint</Application>
  <PresentationFormat>Widescreen</PresentationFormat>
  <Paragraphs>368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vt:lpstr>
      <vt:lpstr>Symbol</vt:lpstr>
      <vt:lpstr>„Office“ tema</vt:lpstr>
      <vt:lpstr>Biotechnologija:  šakos ir objektai</vt:lpstr>
      <vt:lpstr>Biotechnologijos pamokų turinys </vt:lpstr>
      <vt:lpstr>Biotechnologijos samprata </vt:lpstr>
      <vt:lpstr>Biotechnologija: ryšys su kitais mokslais</vt:lpstr>
      <vt:lpstr>PowerPoint Presentation</vt:lpstr>
      <vt:lpstr>Biotechnologijos raida </vt:lpstr>
      <vt:lpstr>Moderniosios biotechnologijos evoliucija</vt:lpstr>
      <vt:lpstr>Biotechnologija: šakos</vt:lpstr>
      <vt:lpstr> Žalioji (žemės ūkio) biotechnologija</vt:lpstr>
      <vt:lpstr>Pavyzdys: GM augalų kūrimas</vt:lpstr>
      <vt:lpstr>  Raudonoji (medicinos) biotechnologija</vt:lpstr>
      <vt:lpstr>Pavyzdys: genų terapija naudojant CRISPR-Cas9</vt:lpstr>
      <vt:lpstr>  Geltonoji (maisto) biotechnologija</vt:lpstr>
      <vt:lpstr>Pavyzdys: genų inžinerijos pagalba  beta-karotino sintezė ryžiuose</vt:lpstr>
      <vt:lpstr> Mėlynoji (jūros) biotechnologija</vt:lpstr>
      <vt:lpstr>Pavyzdys: vaistų iš jūros organizmų kūrimas </vt:lpstr>
      <vt:lpstr>  Rudoji (sausų zonų ir dykumų) biotechnologija</vt:lpstr>
      <vt:lpstr>Pavyzdys: atsparių sausrai augalų kūrimas </vt:lpstr>
      <vt:lpstr>  Tamsioji biotechnologija</vt:lpstr>
      <vt:lpstr>Biologinio ginklo panaudojimo pavyzdys:</vt:lpstr>
      <vt:lpstr>  Baltoji  (pramonės) biotechnologija</vt:lpstr>
      <vt:lpstr>Pavyzdys: bioplastiko gamyba</vt:lpstr>
      <vt:lpstr>  Pilkoji (aplinkos) biotechnologija</vt:lpstr>
      <vt:lpstr>Pavyzdys: naftos teršalų valymas bioremediacijos būdu </vt:lpstr>
      <vt:lpstr>  Auksinė biotechnologija - bioinformatika</vt:lpstr>
      <vt:lpstr>   Pavyzdys: Genų banko sudarymas </vt:lpstr>
      <vt:lpstr>  Violetinė biotechnologija – patentai ir                                       išradimai</vt:lpstr>
      <vt:lpstr>  Pavyzdys: aukštos kokybės baltymų                                         analizė</vt:lpstr>
      <vt:lpstr>Išvados:</vt:lpstr>
      <vt:lpstr>Papildoma literatūra: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Rita Jankauskienė</dc:creator>
  <cp:lastModifiedBy>Edita Sederevičiūtė</cp:lastModifiedBy>
  <cp:revision>163</cp:revision>
  <dcterms:created xsi:type="dcterms:W3CDTF">2024-06-22T12:37:59Z</dcterms:created>
  <dcterms:modified xsi:type="dcterms:W3CDTF">2024-08-29T08:13:31Z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0x010100149875867A94D24C97D3673D8ECB2620</vt:lpwstr>
  </property>
</Properties>
</file>